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82" r:id="rId7"/>
    <p:sldId id="263" r:id="rId8"/>
    <p:sldId id="267" r:id="rId9"/>
    <p:sldId id="275" r:id="rId10"/>
    <p:sldId id="276" r:id="rId11"/>
    <p:sldId id="270" r:id="rId12"/>
    <p:sldId id="264" r:id="rId13"/>
    <p:sldId id="277" r:id="rId14"/>
    <p:sldId id="265" r:id="rId15"/>
    <p:sldId id="284" r:id="rId16"/>
    <p:sldId id="283" r:id="rId17"/>
    <p:sldId id="278" r:id="rId18"/>
    <p:sldId id="279" r:id="rId19"/>
    <p:sldId id="272" r:id="rId20"/>
    <p:sldId id="274" r:id="rId21"/>
    <p:sldId id="273" r:id="rId22"/>
    <p:sldId id="287" r:id="rId23"/>
    <p:sldId id="288" r:id="rId24"/>
    <p:sldId id="290" r:id="rId25"/>
    <p:sldId id="291" r:id="rId26"/>
    <p:sldId id="292" r:id="rId27"/>
    <p:sldId id="293" r:id="rId28"/>
    <p:sldId id="294" r:id="rId29"/>
    <p:sldId id="295" r:id="rId30"/>
    <p:sldId id="296" r:id="rId31"/>
    <p:sldId id="297" r:id="rId32"/>
    <p:sldId id="298" r:id="rId33"/>
    <p:sldId id="289"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2" r:id="rId47"/>
    <p:sldId id="313" r:id="rId48"/>
    <p:sldId id="314" r:id="rId49"/>
    <p:sldId id="315" r:id="rId50"/>
    <p:sldId id="316" r:id="rId51"/>
    <p:sldId id="317" r:id="rId52"/>
    <p:sldId id="3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B2D9-D32F-4D16-89A3-723F9B0E44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B557A45-E849-4421-A5C7-D8F98CCA2C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DDEFF49-81CC-46C6-8854-C680CFF8615A}"/>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AAC2B46E-CBF9-4030-B333-1D5DC0CD06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12E754-7CAE-409A-AC9A-345CA0689E4C}"/>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56200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9C1F-B74F-423E-B1A8-48F72201BC2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8FCEE71-1C8D-4514-94E3-BC268D1EAB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C9C9D9-B376-4C65-A19C-5281EAD64287}"/>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E8BDC16A-3416-4008-8301-246D75544B9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76C4889-AE0F-4165-B3F5-C13604DE837A}"/>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1832483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3E507B-228C-4469-B3E7-47EF99131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88248D-7E2E-4E42-BC8F-AE2F93746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F46463-2524-4D76-969F-5A6EF44925D4}"/>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3FD48091-87AA-42C8-A1BF-30263B2DC67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BF054BF-621D-4764-A1EE-9E5380A7260C}"/>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333200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35978" y="1825879"/>
            <a:ext cx="3314700" cy="4552950"/>
          </a:xfrm>
          <a:prstGeom prst="rect">
            <a:avLst/>
          </a:prstGeom>
        </p:spPr>
        <p:txBody>
          <a:bodyPr wrap="square" lIns="0" tIns="0" rIns="0" bIns="0">
            <a:spAutoFit/>
          </a:bodyPr>
          <a:lstStyle>
            <a:lvl1pPr>
              <a:defRPr sz="1800" b="1" i="0">
                <a:solidFill>
                  <a:srgbClr val="C0000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9113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FF93-9646-4082-96C3-7476B46F3D8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DB672EB-1693-4D57-8E0A-F55CA89CF5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C71AA7-D0BE-4751-9223-C45A22B0B7DE}"/>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490A12C9-40B6-403A-8DCF-464570500A6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9D4405D-8E8A-451C-83E6-202B5428DB97}"/>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1244996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DD98-6490-446F-93FD-AEE4A4182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62CAA0F-F3E2-4975-BE50-0AE06C07D2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0A6DD9-0087-4CBE-B2E0-DDC36A5BA6CB}"/>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27C1E397-51BB-480D-92EF-1922A19F03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8CDCE27-1944-4F02-A8B7-7E930999282A}"/>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357029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9A8C-34C1-4825-8B01-6AE78FA878B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576348F-4A3B-45D1-800B-A558B6441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2249E69-EF9B-4E0C-BE74-62E7AF6DAF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D1F77FA-EE95-4B91-AE0F-1AA6029836D0}"/>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6" name="Footer Placeholder 5">
            <a:extLst>
              <a:ext uri="{FF2B5EF4-FFF2-40B4-BE49-F238E27FC236}">
                <a16:creationId xmlns:a16="http://schemas.microsoft.com/office/drawing/2014/main" id="{34617E4C-C6CD-4932-AF6E-BD767465AF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A516FE9-272D-416A-A981-8087CAD53181}"/>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29042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691C-3A87-4E1C-927C-B79DD7475E3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18DE08-65B8-4C0A-84A3-2A3E53C84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7B1AAF-ABDD-4B6A-B8FA-996C688CA2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F95828E-8B60-4B6C-874F-554E51F704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65180E-3247-4C84-8615-EF0804B834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3AC178E-774E-4E50-9FAB-FD84C6F85953}"/>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8" name="Footer Placeholder 7">
            <a:extLst>
              <a:ext uri="{FF2B5EF4-FFF2-40B4-BE49-F238E27FC236}">
                <a16:creationId xmlns:a16="http://schemas.microsoft.com/office/drawing/2014/main" id="{BCAC685E-CF28-4DE4-A097-9562F5689E5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54CDE69-905B-46D3-ADA5-803E950EC816}"/>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249232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5047-7524-4879-A877-275192EC449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F4392E-5A9A-4E53-8E3E-9D322B4C276A}"/>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4" name="Footer Placeholder 3">
            <a:extLst>
              <a:ext uri="{FF2B5EF4-FFF2-40B4-BE49-F238E27FC236}">
                <a16:creationId xmlns:a16="http://schemas.microsoft.com/office/drawing/2014/main" id="{A323106A-0F02-4643-8F16-0C6896F4BEA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6B46B31-48B1-424E-9F17-5BD7A81330CB}"/>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364107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0E466-6DAF-44E2-8980-AA90C236AF5E}"/>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3" name="Footer Placeholder 2">
            <a:extLst>
              <a:ext uri="{FF2B5EF4-FFF2-40B4-BE49-F238E27FC236}">
                <a16:creationId xmlns:a16="http://schemas.microsoft.com/office/drawing/2014/main" id="{89CAEFEA-CCB0-44F9-B7BF-C5AC56F1FB5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E3BEBB6-0CCA-45AC-B6A5-7A5569B83544}"/>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428773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694A-F1FD-4F0B-8EF8-6D0AB4DF40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4C76B88-135B-411E-8E52-BF0DF0FDB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28941CE-9655-4D6E-B601-D71C9B3C68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220ED-1239-4889-9EBB-C64684E4BF0B}"/>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6" name="Footer Placeholder 5">
            <a:extLst>
              <a:ext uri="{FF2B5EF4-FFF2-40B4-BE49-F238E27FC236}">
                <a16:creationId xmlns:a16="http://schemas.microsoft.com/office/drawing/2014/main" id="{54B5260F-F8C6-4952-A964-1A1A5124EF2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2FB8237-82BE-4BD3-9874-BE33BD54D5C4}"/>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2970722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59AF-5073-4027-80FD-4DC1B4B3F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F63A05A-4A09-4285-8EA8-D751FE9969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90946B7-E230-4DDC-BE61-F871034A5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AFFED-6419-411B-86EB-83AA1547A9B4}"/>
              </a:ext>
            </a:extLst>
          </p:cNvPr>
          <p:cNvSpPr>
            <a:spLocks noGrp="1"/>
          </p:cNvSpPr>
          <p:nvPr>
            <p:ph type="dt" sz="half" idx="10"/>
          </p:nvPr>
        </p:nvSpPr>
        <p:spPr/>
        <p:txBody>
          <a:bodyPr/>
          <a:lstStyle/>
          <a:p>
            <a:fld id="{3E855726-8C35-47A4-84C7-137B582623B6}" type="datetimeFigureOut">
              <a:rPr lang="en-CA" smtClean="0"/>
              <a:t>2023-08-03</a:t>
            </a:fld>
            <a:endParaRPr lang="en-CA"/>
          </a:p>
        </p:txBody>
      </p:sp>
      <p:sp>
        <p:nvSpPr>
          <p:cNvPr id="6" name="Footer Placeholder 5">
            <a:extLst>
              <a:ext uri="{FF2B5EF4-FFF2-40B4-BE49-F238E27FC236}">
                <a16:creationId xmlns:a16="http://schemas.microsoft.com/office/drawing/2014/main" id="{121968E1-6879-4F93-8C99-C9D8D7EC22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A3CADAB-B0C7-449E-9E91-E1CA42769230}"/>
              </a:ext>
            </a:extLst>
          </p:cNvPr>
          <p:cNvSpPr>
            <a:spLocks noGrp="1"/>
          </p:cNvSpPr>
          <p:nvPr>
            <p:ph type="sldNum" sz="quarter" idx="12"/>
          </p:nvPr>
        </p:nvSpPr>
        <p:spPr/>
        <p:txBody>
          <a:bodyPr/>
          <a:lstStyle/>
          <a:p>
            <a:fld id="{E631A124-57AA-49FA-BB52-3152E5808E1D}" type="slidenum">
              <a:rPr lang="en-CA" smtClean="0"/>
              <a:t>‹#›</a:t>
            </a:fld>
            <a:endParaRPr lang="en-CA"/>
          </a:p>
        </p:txBody>
      </p:sp>
    </p:spTree>
    <p:extLst>
      <p:ext uri="{BB962C8B-B14F-4D97-AF65-F5344CB8AC3E}">
        <p14:creationId xmlns:p14="http://schemas.microsoft.com/office/powerpoint/2010/main" val="1895228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915CE-061A-4C85-9764-B273D5269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040F96A-4DD1-4E04-8722-2158F1CE4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5BCB19-F354-4F6A-B232-2E5094E971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55726-8C35-47A4-84C7-137B582623B6}" type="datetimeFigureOut">
              <a:rPr lang="en-CA" smtClean="0"/>
              <a:t>2023-08-03</a:t>
            </a:fld>
            <a:endParaRPr lang="en-CA"/>
          </a:p>
        </p:txBody>
      </p:sp>
      <p:sp>
        <p:nvSpPr>
          <p:cNvPr id="5" name="Footer Placeholder 4">
            <a:extLst>
              <a:ext uri="{FF2B5EF4-FFF2-40B4-BE49-F238E27FC236}">
                <a16:creationId xmlns:a16="http://schemas.microsoft.com/office/drawing/2014/main" id="{1B3970D6-EACA-4065-BFB9-BC78A9439C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A55C7C2-8C62-4523-B258-D17AFD57E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1A124-57AA-49FA-BB52-3152E5808E1D}" type="slidenum">
              <a:rPr lang="en-CA" smtClean="0"/>
              <a:t>‹#›</a:t>
            </a:fld>
            <a:endParaRPr lang="en-CA"/>
          </a:p>
        </p:txBody>
      </p:sp>
    </p:spTree>
    <p:extLst>
      <p:ext uri="{BB962C8B-B14F-4D97-AF65-F5344CB8AC3E}">
        <p14:creationId xmlns:p14="http://schemas.microsoft.com/office/powerpoint/2010/main" val="3304503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ran.r-project.org/mirrors.html"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rstudio.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0AC29-C788-4C70-8E37-76973A839347}"/>
              </a:ext>
            </a:extLst>
          </p:cNvPr>
          <p:cNvSpPr>
            <a:spLocks noGrp="1"/>
          </p:cNvSpPr>
          <p:nvPr>
            <p:ph type="ctrTitle"/>
          </p:nvPr>
        </p:nvSpPr>
        <p:spPr>
          <a:xfrm>
            <a:off x="6167847" y="1783959"/>
            <a:ext cx="5845961" cy="2889114"/>
          </a:xfrm>
        </p:spPr>
        <p:txBody>
          <a:bodyPr anchor="b">
            <a:normAutofit/>
          </a:bodyPr>
          <a:lstStyle/>
          <a:p>
            <a:pPr algn="l"/>
            <a:r>
              <a:rPr lang="en-CA" dirty="0">
                <a:solidFill>
                  <a:schemeClr val="bg1"/>
                </a:solidFill>
                <a:latin typeface="Arial" panose="020B0604020202020204" pitchFamily="34" charset="0"/>
                <a:cs typeface="Arial" panose="020B0604020202020204" pitchFamily="34" charset="0"/>
              </a:rPr>
              <a:t>Introduction to R</a:t>
            </a:r>
          </a:p>
        </p:txBody>
      </p:sp>
      <p:sp>
        <p:nvSpPr>
          <p:cNvPr id="3" name="Subtitle 2">
            <a:extLst>
              <a:ext uri="{FF2B5EF4-FFF2-40B4-BE49-F238E27FC236}">
                <a16:creationId xmlns:a16="http://schemas.microsoft.com/office/drawing/2014/main" id="{8FA82973-A8C2-462F-95D9-D3E1BE7EE503}"/>
              </a:ext>
            </a:extLst>
          </p:cNvPr>
          <p:cNvSpPr>
            <a:spLocks noGrp="1"/>
          </p:cNvSpPr>
          <p:nvPr>
            <p:ph type="subTitle" idx="1"/>
          </p:nvPr>
        </p:nvSpPr>
        <p:spPr>
          <a:xfrm>
            <a:off x="6746627" y="4750893"/>
            <a:ext cx="4645250" cy="1147863"/>
          </a:xfrm>
        </p:spPr>
        <p:txBody>
          <a:bodyPr anchor="t">
            <a:normAutofit/>
          </a:bodyPr>
          <a:lstStyle/>
          <a:p>
            <a:r>
              <a:rPr lang="en-CA" sz="2000" dirty="0">
                <a:solidFill>
                  <a:schemeClr val="bg1"/>
                </a:solidFill>
                <a:latin typeface="Arial" panose="020B0604020202020204" pitchFamily="34" charset="0"/>
                <a:cs typeface="Arial" panose="020B0604020202020204" pitchFamily="34" charset="0"/>
              </a:rPr>
              <a:t>Academic Skills, Trent University</a:t>
            </a:r>
            <a:br>
              <a:rPr lang="en-CA" sz="2000" dirty="0">
                <a:solidFill>
                  <a:schemeClr val="bg1"/>
                </a:solidFill>
                <a:latin typeface="Arial" panose="020B0604020202020204" pitchFamily="34" charset="0"/>
                <a:cs typeface="Arial" panose="020B0604020202020204" pitchFamily="34" charset="0"/>
              </a:rPr>
            </a:br>
            <a:r>
              <a:rPr lang="en-CA" sz="2000" dirty="0">
                <a:solidFill>
                  <a:schemeClr val="bg1"/>
                </a:solidFill>
                <a:latin typeface="Arial" panose="020B0604020202020204" pitchFamily="34" charset="0"/>
                <a:cs typeface="Arial" panose="020B0604020202020204" pitchFamily="34" charset="0"/>
              </a:rPr>
              <a:t>2020</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This is a picture of R's logo. It is a capital R surrounded by a circle.">
            <a:extLst>
              <a:ext uri="{FF2B5EF4-FFF2-40B4-BE49-F238E27FC236}">
                <a16:creationId xmlns:a16="http://schemas.microsoft.com/office/drawing/2014/main" id="{46794054-5DAC-4F27-B454-67AB775B6D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4417"/>
          <a:stretch/>
        </p:blipFill>
        <p:spPr bwMode="auto">
          <a:xfrm>
            <a:off x="419382" y="1245702"/>
            <a:ext cx="4047843" cy="299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0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B358-28A6-4347-B0A2-2ECD9D1A22A0}"/>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What is an R package?</a:t>
            </a:r>
          </a:p>
        </p:txBody>
      </p:sp>
      <p:sp>
        <p:nvSpPr>
          <p:cNvPr id="3" name="Content Placeholder 2">
            <a:extLst>
              <a:ext uri="{FF2B5EF4-FFF2-40B4-BE49-F238E27FC236}">
                <a16:creationId xmlns:a16="http://schemas.microsoft.com/office/drawing/2014/main" id="{5C066B17-8ED9-4EB2-9539-440A56140F4F}"/>
              </a:ext>
            </a:extLst>
          </p:cNvPr>
          <p:cNvSpPr>
            <a:spLocks noGrp="1"/>
          </p:cNvSpPr>
          <p:nvPr>
            <p:ph idx="1"/>
          </p:nvPr>
        </p:nvSpPr>
        <p:spPr/>
        <p:txBody>
          <a:bodyPr>
            <a:normAutofit/>
          </a:bodyPr>
          <a:lstStyle/>
          <a:p>
            <a:r>
              <a:rPr lang="en-CA" sz="1800" dirty="0">
                <a:latin typeface="Arial" panose="020B0604020202020204" pitchFamily="34" charset="0"/>
                <a:cs typeface="Arial" panose="020B0604020202020204" pitchFamily="34" charset="0"/>
              </a:rPr>
              <a:t>An R package is essentially a bundle of code and data that improves on R’s base capabilities or adds new abilities for R to manipulate, calculate, and analyze data.</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When you install R for the first time, base packages are automatically installed. </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If you would like to download a new package, use a Google search to determine the most appropriate one for your purpose and then install it.</a:t>
            </a:r>
          </a:p>
          <a:p>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a:p>
            <a:endParaRPr lang="en-CA" sz="1800" dirty="0"/>
          </a:p>
        </p:txBody>
      </p:sp>
    </p:spTree>
    <p:extLst>
      <p:ext uri="{BB962C8B-B14F-4D97-AF65-F5344CB8AC3E}">
        <p14:creationId xmlns:p14="http://schemas.microsoft.com/office/powerpoint/2010/main" val="317109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E288-67DD-4391-AF67-A4CD9B7DD74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Install packages</a:t>
            </a:r>
          </a:p>
        </p:txBody>
      </p:sp>
      <p:sp>
        <p:nvSpPr>
          <p:cNvPr id="9" name="Content Placeholder 8">
            <a:extLst>
              <a:ext uri="{FF2B5EF4-FFF2-40B4-BE49-F238E27FC236}">
                <a16:creationId xmlns:a16="http://schemas.microsoft.com/office/drawing/2014/main" id="{EB120C38-D2BA-402D-8AA1-C8515A8E26FC}"/>
              </a:ext>
            </a:extLst>
          </p:cNvPr>
          <p:cNvSpPr>
            <a:spLocks noGrp="1"/>
          </p:cNvSpPr>
          <p:nvPr>
            <p:ph sz="half" idx="1"/>
          </p:nvPr>
        </p:nvSpPr>
        <p:spPr>
          <a:xfrm>
            <a:off x="838199" y="1825625"/>
            <a:ext cx="10982739" cy="4250460"/>
          </a:xfrm>
        </p:spPr>
        <p:txBody>
          <a:bodyPr>
            <a:noAutofit/>
          </a:bodyPr>
          <a:lstStyle/>
          <a:p>
            <a:pPr marL="0" indent="0">
              <a:buNone/>
            </a:pPr>
            <a:r>
              <a:rPr lang="en-CA" sz="1800" dirty="0">
                <a:latin typeface="Arial" panose="020B0604020202020204" pitchFamily="34" charset="0"/>
                <a:cs typeface="Arial" panose="020B0604020202020204" pitchFamily="34" charset="0"/>
              </a:rPr>
              <a:t>There are two ways to install packages:</a:t>
            </a:r>
          </a:p>
          <a:p>
            <a:pPr marL="342900" indent="-342900">
              <a:buFont typeface="+mj-lt"/>
              <a:buAutoNum type="arabicPeriod"/>
            </a:pPr>
            <a:r>
              <a:rPr lang="en-CA" sz="1800" dirty="0">
                <a:latin typeface="Arial" panose="020B0604020202020204" pitchFamily="34" charset="0"/>
                <a:cs typeface="Arial" panose="020B0604020202020204" pitchFamily="34" charset="0"/>
              </a:rPr>
              <a:t>Go to the “Packages” tab =&gt; Install =&gt;Type in the name of the package and click “Install”. Then wait for the package to download.</a:t>
            </a:r>
          </a:p>
          <a:p>
            <a:pPr marL="342900" indent="-342900">
              <a:buFont typeface="+mj-lt"/>
              <a:buAutoNum type="arabicPeriod"/>
            </a:pPr>
            <a:endParaRPr lang="en-CA" sz="1800" dirty="0">
              <a:latin typeface="Arial" panose="020B0604020202020204" pitchFamily="34" charset="0"/>
              <a:cs typeface="Arial" panose="020B0604020202020204" pitchFamily="34" charset="0"/>
            </a:endParaRPr>
          </a:p>
          <a:p>
            <a:pPr marL="342900" indent="-342900">
              <a:buFont typeface="+mj-lt"/>
              <a:buAutoNum type="arabicPeriod"/>
            </a:pPr>
            <a:r>
              <a:rPr lang="en-CA" sz="1800" dirty="0">
                <a:latin typeface="Arial" panose="020B0604020202020204" pitchFamily="34" charset="0"/>
                <a:cs typeface="Arial" panose="020B0604020202020204" pitchFamily="34" charset="0"/>
              </a:rPr>
              <a:t>Use the following code: </a:t>
            </a:r>
            <a:br>
              <a:rPr lang="en-CA" sz="1800" dirty="0">
                <a:latin typeface="Arial" panose="020B0604020202020204" pitchFamily="34" charset="0"/>
                <a:cs typeface="Arial" panose="020B0604020202020204" pitchFamily="34" charset="0"/>
              </a:rPr>
            </a:br>
            <a:r>
              <a:rPr lang="en-CA" sz="1800" dirty="0" err="1">
                <a:latin typeface="Arial" panose="020B0604020202020204" pitchFamily="34" charset="0"/>
                <a:cs typeface="Arial" panose="020B0604020202020204" pitchFamily="34" charset="0"/>
              </a:rPr>
              <a:t>install.packages</a:t>
            </a:r>
            <a:r>
              <a:rPr lang="en-CA" sz="1800" dirty="0">
                <a:latin typeface="Arial" panose="020B0604020202020204" pitchFamily="34" charset="0"/>
                <a:cs typeface="Arial" panose="020B0604020202020204" pitchFamily="34" charset="0"/>
              </a:rPr>
              <a:t>(“name of package”)</a:t>
            </a:r>
          </a:p>
          <a:p>
            <a:pPr marL="800100" lvl="1" indent="-342900">
              <a:buFont typeface="+mj-lt"/>
              <a:buAutoNum type="arabicPeriod"/>
            </a:pPr>
            <a:r>
              <a:rPr lang="en-CA" sz="1800" dirty="0">
                <a:latin typeface="Arial" panose="020B0604020202020204" pitchFamily="34" charset="0"/>
                <a:cs typeface="Arial" panose="020B0604020202020204" pitchFamily="34" charset="0"/>
              </a:rPr>
              <a:t>Example: </a:t>
            </a:r>
            <a:r>
              <a:rPr lang="en-CA" sz="1800" dirty="0" err="1">
                <a:latin typeface="Arial" panose="020B0604020202020204" pitchFamily="34" charset="0"/>
                <a:cs typeface="Arial" panose="020B0604020202020204" pitchFamily="34" charset="0"/>
              </a:rPr>
              <a:t>install.packages</a:t>
            </a:r>
            <a:r>
              <a:rPr lang="en-CA" sz="1800" dirty="0">
                <a:latin typeface="Arial" panose="020B0604020202020204" pitchFamily="34" charset="0"/>
                <a:cs typeface="Arial" panose="020B0604020202020204" pitchFamily="34" charset="0"/>
              </a:rPr>
              <a:t>(“ggplot2”)</a:t>
            </a:r>
          </a:p>
        </p:txBody>
      </p:sp>
      <p:pic>
        <p:nvPicPr>
          <p:cNvPr id="3" name="Picture 2" descr="This screenshot shows the steps involved in installing R packages with the &quot;packages&quot; tab. After you click on this tab, click on &quot;install&quot;, then type the name of the package, and click &quot;Install&quot;.">
            <a:extLst>
              <a:ext uri="{FF2B5EF4-FFF2-40B4-BE49-F238E27FC236}">
                <a16:creationId xmlns:a16="http://schemas.microsoft.com/office/drawing/2014/main" id="{E43C7DD9-02E3-446C-AD0C-5818A8A3B317}"/>
              </a:ext>
            </a:extLst>
          </p:cNvPr>
          <p:cNvPicPr>
            <a:picLocks noChangeAspect="1"/>
          </p:cNvPicPr>
          <p:nvPr/>
        </p:nvPicPr>
        <p:blipFill>
          <a:blip r:embed="rId2"/>
          <a:stretch>
            <a:fillRect/>
          </a:stretch>
        </p:blipFill>
        <p:spPr>
          <a:xfrm>
            <a:off x="5327309" y="2622044"/>
            <a:ext cx="6864691" cy="4005419"/>
          </a:xfrm>
          <a:prstGeom prst="rect">
            <a:avLst/>
          </a:prstGeom>
        </p:spPr>
      </p:pic>
    </p:spTree>
    <p:extLst>
      <p:ext uri="{BB962C8B-B14F-4D97-AF65-F5344CB8AC3E}">
        <p14:creationId xmlns:p14="http://schemas.microsoft.com/office/powerpoint/2010/main" val="226632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E288-67DD-4391-AF67-A4CD9B7DD74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Load packages</a:t>
            </a:r>
          </a:p>
        </p:txBody>
      </p:sp>
      <p:sp>
        <p:nvSpPr>
          <p:cNvPr id="4" name="Content Placeholder 3">
            <a:extLst>
              <a:ext uri="{FF2B5EF4-FFF2-40B4-BE49-F238E27FC236}">
                <a16:creationId xmlns:a16="http://schemas.microsoft.com/office/drawing/2014/main" id="{C5E00376-4AE0-4B9C-AA50-B4614B209512}"/>
              </a:ext>
            </a:extLst>
          </p:cNvPr>
          <p:cNvSpPr>
            <a:spLocks noGrp="1"/>
          </p:cNvSpPr>
          <p:nvPr>
            <p:ph idx="1"/>
          </p:nvPr>
        </p:nvSpPr>
        <p:spPr/>
        <p:txBody>
          <a:bodyPr/>
          <a:lstStyle/>
          <a:p>
            <a:pPr marL="342900" indent="-342900">
              <a:buFont typeface="+mj-lt"/>
              <a:buAutoNum type="arabicPeriod"/>
            </a:pPr>
            <a:r>
              <a:rPr lang="en-CA" sz="2000" dirty="0">
                <a:latin typeface="Arial" panose="020B0604020202020204" pitchFamily="34" charset="0"/>
                <a:cs typeface="Arial" panose="020B0604020202020204" pitchFamily="34" charset="0"/>
              </a:rPr>
              <a:t>Packages only need to be installed once but they will need to be loaded every time you open a new R session and want to use them.</a:t>
            </a:r>
          </a:p>
          <a:p>
            <a:pPr marL="342900" indent="-342900">
              <a:buFont typeface="+mj-lt"/>
              <a:buAutoNum type="arabicPeriod"/>
            </a:pPr>
            <a:endParaRPr lang="en-CA" sz="2000" dirty="0">
              <a:latin typeface="Arial" panose="020B0604020202020204" pitchFamily="34" charset="0"/>
              <a:cs typeface="Arial" panose="020B0604020202020204" pitchFamily="34" charset="0"/>
            </a:endParaRPr>
          </a:p>
          <a:p>
            <a:pPr marL="342900" indent="-342900">
              <a:buFont typeface="+mj-lt"/>
              <a:buAutoNum type="arabicPeriod"/>
            </a:pPr>
            <a:r>
              <a:rPr lang="en-CA" sz="2000" dirty="0">
                <a:latin typeface="Arial" panose="020B0604020202020204" pitchFamily="34" charset="0"/>
                <a:cs typeface="Arial" panose="020B0604020202020204" pitchFamily="34" charset="0"/>
              </a:rPr>
              <a:t>Use the following code to install a package: library(“package name”)</a:t>
            </a:r>
          </a:p>
          <a:p>
            <a:pPr marL="800100" lvl="1" indent="-342900">
              <a:buFont typeface="+mj-lt"/>
              <a:buAutoNum type="arabicPeriod"/>
            </a:pPr>
            <a:r>
              <a:rPr lang="en-CA" sz="2000" dirty="0">
                <a:latin typeface="Arial" panose="020B0604020202020204" pitchFamily="34" charset="0"/>
                <a:cs typeface="Arial" panose="020B0604020202020204" pitchFamily="34" charset="0"/>
              </a:rPr>
              <a:t>Example: library(“ggplot2”)</a:t>
            </a:r>
          </a:p>
          <a:p>
            <a:pPr marL="0" indent="0">
              <a:buNone/>
            </a:pPr>
            <a:endParaRPr lang="en-CA" sz="1800" dirty="0">
              <a:latin typeface="Arial" panose="020B060402020202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333808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C19E-2C8A-4B7F-9E6B-841FF3B06538}"/>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Load data</a:t>
            </a:r>
            <a:endParaRPr lang="en-CA" sz="3200" dirty="0"/>
          </a:p>
        </p:txBody>
      </p:sp>
      <p:sp>
        <p:nvSpPr>
          <p:cNvPr id="3" name="Content Placeholder 2">
            <a:extLst>
              <a:ext uri="{FF2B5EF4-FFF2-40B4-BE49-F238E27FC236}">
                <a16:creationId xmlns:a16="http://schemas.microsoft.com/office/drawing/2014/main" id="{52013734-46F1-4FE7-B3B3-5DC55080879A}"/>
              </a:ext>
            </a:extLst>
          </p:cNvPr>
          <p:cNvSpPr>
            <a:spLocks noGrp="1"/>
          </p:cNvSpPr>
          <p:nvPr>
            <p:ph idx="1"/>
          </p:nvPr>
        </p:nvSpPr>
        <p:spPr/>
        <p:txBody>
          <a:bodyPr>
            <a:normAutofit/>
          </a:bodyPr>
          <a:lstStyle/>
          <a:p>
            <a:r>
              <a:rPr lang="en-CA" sz="1800" dirty="0">
                <a:latin typeface="Arial" panose="020B0604020202020204" pitchFamily="34" charset="0"/>
                <a:cs typeface="Arial" panose="020B0604020202020204" pitchFamily="34" charset="0"/>
              </a:rPr>
              <a:t>Every time you start a new R session you will need to load the data you want to work with.</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There are numerous ways to start working with data in R. Three common ways are to use the built-in data, manually input data, or load a spreadsheet.</a:t>
            </a:r>
          </a:p>
        </p:txBody>
      </p:sp>
    </p:spTree>
    <p:extLst>
      <p:ext uri="{BB962C8B-B14F-4D97-AF65-F5344CB8AC3E}">
        <p14:creationId xmlns:p14="http://schemas.microsoft.com/office/powerpoint/2010/main" val="300448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E288-67DD-4391-AF67-A4CD9B7DD74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Built-in data sets</a:t>
            </a:r>
          </a:p>
        </p:txBody>
      </p:sp>
      <p:sp>
        <p:nvSpPr>
          <p:cNvPr id="3" name="Content Placeholder 2">
            <a:extLst>
              <a:ext uri="{FF2B5EF4-FFF2-40B4-BE49-F238E27FC236}">
                <a16:creationId xmlns:a16="http://schemas.microsoft.com/office/drawing/2014/main" id="{8608577F-599D-4BFA-822B-6F86CD441E29}"/>
              </a:ext>
            </a:extLst>
          </p:cNvPr>
          <p:cNvSpPr>
            <a:spLocks noGrp="1"/>
          </p:cNvSpPr>
          <p:nvPr>
            <p:ph idx="1"/>
          </p:nvPr>
        </p:nvSpPr>
        <p:spPr/>
        <p:txBody>
          <a:bodyPr>
            <a:normAutofit/>
          </a:bodyPr>
          <a:lstStyle/>
          <a:p>
            <a:pPr>
              <a:lnSpc>
                <a:spcPct val="100000"/>
              </a:lnSpc>
            </a:pPr>
            <a:r>
              <a:rPr lang="en-CA" sz="1800" dirty="0">
                <a:latin typeface="Arial" panose="020B0604020202020204" pitchFamily="34" charset="0"/>
                <a:cs typeface="Arial" panose="020B0604020202020204" pitchFamily="34" charset="0"/>
              </a:rPr>
              <a:t>Use the following code to generate a list of data sets that came with the base package in R:</a:t>
            </a:r>
          </a:p>
          <a:p>
            <a:pPr marL="0" indent="0">
              <a:lnSpc>
                <a:spcPct val="100000"/>
              </a:lnSpc>
              <a:buNone/>
            </a:pPr>
            <a:r>
              <a:rPr lang="en-CA" sz="1800" dirty="0">
                <a:latin typeface="Arial" panose="020B0604020202020204" pitchFamily="34" charset="0"/>
                <a:cs typeface="Arial" panose="020B0604020202020204" pitchFamily="34" charset="0"/>
              </a:rPr>
              <a:t>    data()</a:t>
            </a:r>
          </a:p>
          <a:p>
            <a:pPr marL="457200" lvl="1" indent="0">
              <a:lnSpc>
                <a:spcPct val="100000"/>
              </a:lnSpc>
              <a:buNone/>
            </a:pPr>
            <a:endParaRPr lang="en-CA" sz="1800" dirty="0">
              <a:latin typeface="Arial" panose="020B0604020202020204" pitchFamily="34" charset="0"/>
              <a:cs typeface="Arial" panose="020B0604020202020204" pitchFamily="34" charset="0"/>
            </a:endParaRPr>
          </a:p>
          <a:p>
            <a:pPr>
              <a:lnSpc>
                <a:spcPct val="100000"/>
              </a:lnSpc>
            </a:pPr>
            <a:r>
              <a:rPr lang="en-CA" sz="1800" dirty="0">
                <a:latin typeface="Arial" panose="020B0604020202020204" pitchFamily="34" charset="0"/>
                <a:cs typeface="Arial" panose="020B0604020202020204" pitchFamily="34" charset="0"/>
              </a:rPr>
              <a:t>If you run the name of any of these data sets, you can see the data contained within it.</a:t>
            </a:r>
          </a:p>
          <a:p>
            <a:pPr>
              <a:lnSpc>
                <a:spcPct val="100000"/>
              </a:lnSpc>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a:p>
            <a:pPr marL="0" indent="0">
              <a:buNone/>
            </a:pPr>
            <a:r>
              <a:rPr lang="en-CA" sz="1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6010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DF7C-3C62-4590-B69A-B0DFA148FE1D}"/>
              </a:ext>
            </a:extLst>
          </p:cNvPr>
          <p:cNvSpPr>
            <a:spLocks noGrp="1"/>
          </p:cNvSpPr>
          <p:nvPr>
            <p:ph type="title"/>
          </p:nvPr>
        </p:nvSpPr>
        <p:spPr/>
        <p:txBody>
          <a:bodyPr>
            <a:normAutofit/>
          </a:bodyPr>
          <a:lstStyle/>
          <a:p>
            <a:r>
              <a:rPr lang="en-CA" sz="4000" dirty="0">
                <a:latin typeface="Arial" panose="020B0604020202020204" pitchFamily="34" charset="0"/>
                <a:cs typeface="Arial" panose="020B0604020202020204" pitchFamily="34" charset="0"/>
              </a:rPr>
              <a:t>Manually type in data</a:t>
            </a:r>
            <a:endParaRPr lang="en-CA" sz="4000" dirty="0"/>
          </a:p>
        </p:txBody>
      </p:sp>
      <p:sp>
        <p:nvSpPr>
          <p:cNvPr id="3" name="Content Placeholder 2">
            <a:extLst>
              <a:ext uri="{FF2B5EF4-FFF2-40B4-BE49-F238E27FC236}">
                <a16:creationId xmlns:a16="http://schemas.microsoft.com/office/drawing/2014/main" id="{20EA75A4-09E6-4A67-AAA3-5EAC94686855}"/>
              </a:ext>
            </a:extLst>
          </p:cNvPr>
          <p:cNvSpPr>
            <a:spLocks noGrp="1"/>
          </p:cNvSpPr>
          <p:nvPr>
            <p:ph idx="1"/>
          </p:nvPr>
        </p:nvSpPr>
        <p:spPr/>
        <p:txBody>
          <a:bodyPr>
            <a:normAutofit/>
          </a:bodyPr>
          <a:lstStyle/>
          <a:p>
            <a:r>
              <a:rPr lang="en-CA" sz="2200" dirty="0">
                <a:latin typeface="Arial" panose="020B0604020202020204" pitchFamily="34" charset="0"/>
                <a:cs typeface="Arial" panose="020B0604020202020204" pitchFamily="34" charset="0"/>
              </a:rPr>
              <a:t>Create an object, assign values to it, click “Run”.</a:t>
            </a:r>
          </a:p>
          <a:p>
            <a:r>
              <a:rPr lang="en-CA" sz="2200" dirty="0">
                <a:latin typeface="Arial" panose="020B0604020202020204" pitchFamily="34" charset="0"/>
                <a:cs typeface="Arial" panose="020B0604020202020204" pitchFamily="34" charset="0"/>
              </a:rPr>
              <a:t>It is a good practice to annotate your code (i.e. provide a description) to remind yourself what you are trying to accomplish with your code. Use a number sign/hashtag (“#”) in front of your comments so that R does not read this as code.</a:t>
            </a:r>
          </a:p>
          <a:p>
            <a:r>
              <a:rPr lang="en-CA" sz="2200" dirty="0">
                <a:latin typeface="Arial" panose="020B0604020202020204" pitchFamily="34" charset="0"/>
                <a:cs typeface="Arial" panose="020B0604020202020204" pitchFamily="34" charset="0"/>
              </a:rPr>
              <a:t>Introduction to example (next slide): </a:t>
            </a:r>
          </a:p>
          <a:p>
            <a:pPr lvl="1"/>
            <a:r>
              <a:rPr lang="en-CA" sz="1900" dirty="0">
                <a:latin typeface="Arial" panose="020B0604020202020204" pitchFamily="34" charset="0"/>
                <a:cs typeface="Arial" panose="020B0604020202020204" pitchFamily="34" charset="0"/>
              </a:rPr>
              <a:t>This screenshot shows an example of code that creates an object and assigns values to it. </a:t>
            </a:r>
          </a:p>
          <a:p>
            <a:pPr lvl="1"/>
            <a:r>
              <a:rPr lang="en-CA" sz="1900" dirty="0">
                <a:latin typeface="Arial" panose="020B0604020202020204" pitchFamily="34" charset="0"/>
                <a:cs typeface="Arial" panose="020B0604020202020204" pitchFamily="34" charset="0"/>
              </a:rPr>
              <a:t>The code starts by naming an object "example". </a:t>
            </a:r>
          </a:p>
          <a:p>
            <a:pPr lvl="1"/>
            <a:r>
              <a:rPr lang="en-CA" sz="1900" dirty="0">
                <a:latin typeface="Arial" panose="020B0604020202020204" pitchFamily="34" charset="0"/>
                <a:cs typeface="Arial" panose="020B0604020202020204" pitchFamily="34" charset="0"/>
              </a:rPr>
              <a:t>To the right of this name is the less than symbol followed by a hyphen. This symbol means assign values to the object "example". </a:t>
            </a:r>
          </a:p>
          <a:p>
            <a:pPr lvl="1"/>
            <a:r>
              <a:rPr lang="en-CA" sz="1900" dirty="0">
                <a:latin typeface="Arial" panose="020B0604020202020204" pitchFamily="34" charset="0"/>
                <a:cs typeface="Arial" panose="020B0604020202020204" pitchFamily="34" charset="0"/>
              </a:rPr>
              <a:t>The next piece of code is a "c" which is the concatenate function and groups individual data points together. Then there is the data in an open parenthesis followed by a closed parenthesis. </a:t>
            </a:r>
          </a:p>
          <a:p>
            <a:pPr marL="0" indent="0">
              <a:buNone/>
            </a:pPr>
            <a:endParaRPr lang="en-CA" dirty="0">
              <a:latin typeface="Arial" panose="020B060402020202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413314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DF1D39-528F-4F0B-A04A-1A90F019B435}"/>
              </a:ext>
            </a:extLst>
          </p:cNvPr>
          <p:cNvSpPr>
            <a:spLocks noGrp="1"/>
          </p:cNvSpPr>
          <p:nvPr>
            <p:ph type="title"/>
          </p:nvPr>
        </p:nvSpPr>
        <p:spPr/>
        <p:txBody>
          <a:bodyPr>
            <a:normAutofit/>
          </a:bodyPr>
          <a:lstStyle/>
          <a:p>
            <a:r>
              <a:rPr lang="en-CA" sz="4000" dirty="0">
                <a:latin typeface="Arial" panose="020B0604020202020204" pitchFamily="34" charset="0"/>
                <a:cs typeface="Arial" panose="020B0604020202020204" pitchFamily="34" charset="0"/>
              </a:rPr>
              <a:t>Example of manually typed data</a:t>
            </a:r>
            <a:endParaRPr lang="en-CA" sz="4000" dirty="0"/>
          </a:p>
        </p:txBody>
      </p:sp>
      <p:pic>
        <p:nvPicPr>
          <p:cNvPr id="7" name="Content Placeholder 6" descr="Screenshot shows an example of code that creates an object and assigns values to it, as described in the previous slide. ">
            <a:extLst>
              <a:ext uri="{FF2B5EF4-FFF2-40B4-BE49-F238E27FC236}">
                <a16:creationId xmlns:a16="http://schemas.microsoft.com/office/drawing/2014/main" id="{6E533D8D-C2D3-4DA2-9750-61B61C1CE367}"/>
              </a:ext>
            </a:extLst>
          </p:cNvPr>
          <p:cNvPicPr>
            <a:picLocks noGrp="1" noChangeAspect="1"/>
          </p:cNvPicPr>
          <p:nvPr>
            <p:ph idx="1"/>
          </p:nvPr>
        </p:nvPicPr>
        <p:blipFill>
          <a:blip r:embed="rId2"/>
          <a:stretch>
            <a:fillRect/>
          </a:stretch>
        </p:blipFill>
        <p:spPr>
          <a:xfrm>
            <a:off x="838200" y="1800666"/>
            <a:ext cx="10826855" cy="4004772"/>
          </a:xfrm>
          <a:prstGeom prst="rect">
            <a:avLst/>
          </a:prstGeom>
        </p:spPr>
      </p:pic>
    </p:spTree>
    <p:extLst>
      <p:ext uri="{BB962C8B-B14F-4D97-AF65-F5344CB8AC3E}">
        <p14:creationId xmlns:p14="http://schemas.microsoft.com/office/powerpoint/2010/main" val="183558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3555-72BB-4D68-9A88-82B712FA9B18}"/>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Errors</a:t>
            </a:r>
          </a:p>
        </p:txBody>
      </p:sp>
      <p:sp>
        <p:nvSpPr>
          <p:cNvPr id="4" name="Content Placeholder 3">
            <a:extLst>
              <a:ext uri="{FF2B5EF4-FFF2-40B4-BE49-F238E27FC236}">
                <a16:creationId xmlns:a16="http://schemas.microsoft.com/office/drawing/2014/main" id="{B79885E0-81C8-4F1C-9C1E-AC5F3B1DC0E5}"/>
              </a:ext>
            </a:extLst>
          </p:cNvPr>
          <p:cNvSpPr>
            <a:spLocks noGrp="1"/>
          </p:cNvSpPr>
          <p:nvPr>
            <p:ph idx="1"/>
          </p:nvPr>
        </p:nvSpPr>
        <p:spPr/>
        <p:txBody>
          <a:bodyPr/>
          <a:lstStyle/>
          <a:p>
            <a:r>
              <a:rPr lang="en-CA" sz="1800" dirty="0">
                <a:latin typeface="Arial" panose="020B0604020202020204" pitchFamily="34" charset="0"/>
                <a:cs typeface="Arial" panose="020B0604020202020204" pitchFamily="34" charset="0"/>
              </a:rPr>
              <a:t>R will not execute a command if it is written incorrectly. If you have a mistake in your code, an error message will show up in the console.</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Some of the most common errors occur due to the following:</a:t>
            </a:r>
          </a:p>
          <a:p>
            <a:pPr marL="0" indent="0">
              <a:buNone/>
            </a:pPr>
            <a:endParaRPr lang="en-CA" sz="1800" dirty="0">
              <a:latin typeface="Arial" panose="020B0604020202020204" pitchFamily="34" charset="0"/>
              <a:cs typeface="Arial" panose="020B0604020202020204" pitchFamily="34" charset="0"/>
            </a:endParaRPr>
          </a:p>
          <a:p>
            <a:pPr lvl="1"/>
            <a:r>
              <a:rPr lang="en-CA" sz="1800" dirty="0">
                <a:latin typeface="Arial" panose="020B0604020202020204" pitchFamily="34" charset="0"/>
                <a:cs typeface="Arial" panose="020B0604020202020204" pitchFamily="34" charset="0"/>
              </a:rPr>
              <a:t>Inconsistent capitalization and spelling or incorrect punctuation</a:t>
            </a:r>
          </a:p>
          <a:p>
            <a:pPr marL="457200" lvl="1" indent="0">
              <a:buNone/>
            </a:pPr>
            <a:endParaRPr lang="en-CA" sz="1800" dirty="0">
              <a:latin typeface="Arial" panose="020B0604020202020204" pitchFamily="34" charset="0"/>
              <a:cs typeface="Arial" panose="020B0604020202020204" pitchFamily="34" charset="0"/>
            </a:endParaRPr>
          </a:p>
          <a:p>
            <a:pPr lvl="1"/>
            <a:r>
              <a:rPr lang="en-CA" sz="1800" dirty="0">
                <a:latin typeface="Arial" panose="020B0604020202020204" pitchFamily="34" charset="0"/>
                <a:cs typeface="Arial" panose="020B0604020202020204" pitchFamily="34" charset="0"/>
              </a:rPr>
              <a:t>Parentheses or brackets that have not been closed</a:t>
            </a:r>
          </a:p>
          <a:p>
            <a:pPr marL="457200" lvl="1" indent="0">
              <a:buNone/>
            </a:pPr>
            <a:endParaRPr lang="en-CA" sz="1800" dirty="0">
              <a:latin typeface="Arial" panose="020B060402020202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255942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Capitalization, spelling, and punctuation</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idx="1"/>
          </p:nvPr>
        </p:nvSpPr>
        <p:spPr/>
        <p:txBody>
          <a:bodyPr>
            <a:normAutofit/>
          </a:bodyPr>
          <a:lstStyle/>
          <a:p>
            <a:r>
              <a:rPr lang="en-CA" sz="1900" dirty="0">
                <a:latin typeface="Arial" panose="020B0604020202020204" pitchFamily="34" charset="0"/>
                <a:cs typeface="Arial" panose="020B0604020202020204" pitchFamily="34" charset="0"/>
              </a:rPr>
              <a:t>Use the same capitalization and spelling throughout your code.</a:t>
            </a:r>
          </a:p>
          <a:p>
            <a:r>
              <a:rPr lang="en-CA" sz="1900" dirty="0">
                <a:latin typeface="Arial" panose="020B0604020202020204" pitchFamily="34" charset="0"/>
                <a:cs typeface="Arial" panose="020B0604020202020204" pitchFamily="34" charset="0"/>
              </a:rPr>
              <a:t>Ensure you punctuation is correct. Commas separate components of the code so it is important to make sure they are in the right spot. </a:t>
            </a:r>
          </a:p>
          <a:p>
            <a:pPr marL="0" indent="0">
              <a:buNone/>
            </a:pP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p:txBody>
      </p:sp>
      <p:pic>
        <p:nvPicPr>
          <p:cNvPr id="9" name="Picture 8" descr="This screenshot shows code assigning four numbers (-10, -8, -2, and 3) to the object &quot;temperature&quot;. The next line of code asks R to calculate the mean of the values within the object &quot;temperature&quot;, although temperature is misspelled as &quot;temprature&quot;. In the console, an error message is generated. Specifically, the error message states &quot;Error in mean(temperature): object &quot;temprature&quot; not found.&#10;">
            <a:extLst>
              <a:ext uri="{FF2B5EF4-FFF2-40B4-BE49-F238E27FC236}">
                <a16:creationId xmlns:a16="http://schemas.microsoft.com/office/drawing/2014/main" id="{B655515B-E20B-4C50-B014-0D8DC0873664}"/>
              </a:ext>
            </a:extLst>
          </p:cNvPr>
          <p:cNvPicPr>
            <a:picLocks noChangeAspect="1"/>
          </p:cNvPicPr>
          <p:nvPr/>
        </p:nvPicPr>
        <p:blipFill>
          <a:blip r:embed="rId2"/>
          <a:stretch>
            <a:fillRect/>
          </a:stretch>
        </p:blipFill>
        <p:spPr>
          <a:xfrm>
            <a:off x="1276024" y="2884838"/>
            <a:ext cx="8852159" cy="3292125"/>
          </a:xfrm>
          <a:prstGeom prst="rect">
            <a:avLst/>
          </a:prstGeom>
        </p:spPr>
      </p:pic>
    </p:spTree>
    <p:extLst>
      <p:ext uri="{BB962C8B-B14F-4D97-AF65-F5344CB8AC3E}">
        <p14:creationId xmlns:p14="http://schemas.microsoft.com/office/powerpoint/2010/main" val="169062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Brackets and parentheses</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sz="half" idx="1"/>
          </p:nvPr>
        </p:nvSpPr>
        <p:spPr/>
        <p:txBody>
          <a:bodyPr>
            <a:normAutofit lnSpcReduction="10000"/>
          </a:bodyPr>
          <a:lstStyle/>
          <a:p>
            <a:r>
              <a:rPr lang="en-CA" sz="1800" dirty="0">
                <a:latin typeface="Arial" panose="020B0604020202020204" pitchFamily="34" charset="0"/>
                <a:cs typeface="Arial" panose="020B0604020202020204" pitchFamily="34" charset="0"/>
              </a:rPr>
              <a:t>Make sure all your parentheses and brackets open and close (i.e. they should face forward and backward).</a:t>
            </a:r>
          </a:p>
          <a:p>
            <a:pPr marL="0" indent="0">
              <a:buNone/>
            </a:pPr>
            <a:endParaRPr lang="en-CA" sz="1800" dirty="0">
              <a:latin typeface="Arial" panose="020B0604020202020204" pitchFamily="34" charset="0"/>
              <a:cs typeface="Arial" panose="020B0604020202020204" pitchFamily="34" charset="0"/>
            </a:endParaRPr>
          </a:p>
          <a:p>
            <a:pPr marL="0" indent="0">
              <a:buNone/>
            </a:pPr>
            <a:r>
              <a:rPr lang="en-CA" sz="1800" dirty="0">
                <a:latin typeface="Arial" panose="020B0604020202020204" pitchFamily="34" charset="0"/>
                <a:cs typeface="Arial" panose="020B0604020202020204" pitchFamily="34" charset="0"/>
              </a:rPr>
              <a:t>    Example</a:t>
            </a:r>
          </a:p>
          <a:p>
            <a:pPr marL="0" indent="0">
              <a:buNone/>
            </a:pPr>
            <a:r>
              <a:rPr lang="en-CA" sz="1800" dirty="0">
                <a:latin typeface="Arial" panose="020B0604020202020204" pitchFamily="34" charset="0"/>
                <a:cs typeface="Arial" panose="020B0604020202020204" pitchFamily="34" charset="0"/>
              </a:rPr>
              <a:t>    ( ) or [ ] or { }</a:t>
            </a:r>
          </a:p>
          <a:p>
            <a:pPr marL="0" indent="0">
              <a:buNone/>
            </a:pPr>
            <a:endParaRPr lang="en-CA" sz="1800" dirty="0">
              <a:latin typeface="Arial" panose="020B0604020202020204" pitchFamily="34" charset="0"/>
              <a:cs typeface="Arial" panose="020B0604020202020204" pitchFamily="34" charset="0"/>
            </a:endParaRPr>
          </a:p>
          <a:p>
            <a:pPr marL="0" indent="0">
              <a:buNone/>
            </a:pPr>
            <a:r>
              <a:rPr lang="en-CA" sz="1800" dirty="0">
                <a:latin typeface="Arial" panose="020B0604020202020204" pitchFamily="34" charset="0"/>
                <a:cs typeface="Arial" panose="020B0604020202020204" pitchFamily="34" charset="0"/>
              </a:rPr>
              <a:t>Note: Parentheses, square brackets, and curly brackets mean different things and are not interchangeable. Most of the time you will use parentheses ( ). </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In the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 corresponding parentheses and brackets will be highlighted in grey.</a:t>
            </a:r>
          </a:p>
          <a:p>
            <a:pPr marL="0" indent="0">
              <a:buNone/>
            </a:pP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p:txBody>
      </p:sp>
      <p:pic>
        <p:nvPicPr>
          <p:cNvPr id="12" name="Content Placeholder 11" descr="This is a screenshot of code that has opened and closed parentheses. ">
            <a:extLst>
              <a:ext uri="{FF2B5EF4-FFF2-40B4-BE49-F238E27FC236}">
                <a16:creationId xmlns:a16="http://schemas.microsoft.com/office/drawing/2014/main" id="{934A33F9-9127-4E9B-B4E7-F38749110A12}"/>
              </a:ext>
            </a:extLst>
          </p:cNvPr>
          <p:cNvPicPr>
            <a:picLocks noGrp="1" noChangeAspect="1"/>
          </p:cNvPicPr>
          <p:nvPr>
            <p:ph sz="half" idx="2"/>
          </p:nvPr>
        </p:nvPicPr>
        <p:blipFill>
          <a:blip r:embed="rId2"/>
          <a:stretch>
            <a:fillRect/>
          </a:stretch>
        </p:blipFill>
        <p:spPr>
          <a:xfrm>
            <a:off x="6172200" y="2429323"/>
            <a:ext cx="5532120" cy="2956609"/>
          </a:xfrm>
          <a:prstGeom prst="rect">
            <a:avLst/>
          </a:prstGeom>
        </p:spPr>
      </p:pic>
    </p:spTree>
    <p:extLst>
      <p:ext uri="{BB962C8B-B14F-4D97-AF65-F5344CB8AC3E}">
        <p14:creationId xmlns:p14="http://schemas.microsoft.com/office/powerpoint/2010/main" val="291257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FB96-9964-4314-A51A-FF647A7BB05E}"/>
              </a:ext>
            </a:extLst>
          </p:cNvPr>
          <p:cNvSpPr>
            <a:spLocks noGrp="1"/>
          </p:cNvSpPr>
          <p:nvPr>
            <p:ph type="title"/>
          </p:nvPr>
        </p:nvSpPr>
        <p:spPr>
          <a:xfrm>
            <a:off x="838200" y="365125"/>
            <a:ext cx="10515600" cy="1325563"/>
          </a:xfrm>
        </p:spPr>
        <p:txBody>
          <a:bodyPr>
            <a:normAutofit/>
          </a:bodyPr>
          <a:lstStyle/>
          <a:p>
            <a:r>
              <a:rPr lang="en-CA" sz="3200" dirty="0">
                <a:latin typeface="Arial" panose="020B0604020202020204" pitchFamily="34" charset="0"/>
                <a:cs typeface="Arial" panose="020B0604020202020204" pitchFamily="34" charset="0"/>
              </a:rPr>
              <a:t>What is R? What is RStudio?</a:t>
            </a:r>
          </a:p>
        </p:txBody>
      </p:sp>
      <p:sp>
        <p:nvSpPr>
          <p:cNvPr id="3" name="Content Placeholder 2">
            <a:extLst>
              <a:ext uri="{FF2B5EF4-FFF2-40B4-BE49-F238E27FC236}">
                <a16:creationId xmlns:a16="http://schemas.microsoft.com/office/drawing/2014/main" id="{242A227B-C5C5-42A1-A534-5CBFAEBEB065}"/>
              </a:ext>
            </a:extLst>
          </p:cNvPr>
          <p:cNvSpPr>
            <a:spLocks noGrp="1"/>
          </p:cNvSpPr>
          <p:nvPr>
            <p:ph idx="1"/>
          </p:nvPr>
        </p:nvSpPr>
        <p:spPr/>
        <p:txBody>
          <a:bodyPr>
            <a:normAutofit/>
          </a:bodyPr>
          <a:lstStyle/>
          <a:p>
            <a:r>
              <a:rPr lang="en-CA" sz="1800" dirty="0">
                <a:latin typeface="Arial" panose="020B0604020202020204" pitchFamily="34" charset="0"/>
                <a:cs typeface="Arial" panose="020B0604020202020204" pitchFamily="34" charset="0"/>
              </a:rPr>
              <a:t>R is a free, open source software that you can use to manipulate, calculate, and analyze data. </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RStudio is a free, open source software that interacts with R and makes it easier to use.</a:t>
            </a:r>
          </a:p>
        </p:txBody>
      </p:sp>
    </p:spTree>
    <p:extLst>
      <p:ext uri="{BB962C8B-B14F-4D97-AF65-F5344CB8AC3E}">
        <p14:creationId xmlns:p14="http://schemas.microsoft.com/office/powerpoint/2010/main" val="3826872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A plus sign (“+”) in the console</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sz="half" idx="1"/>
          </p:nvPr>
        </p:nvSpPr>
        <p:spPr/>
        <p:txBody>
          <a:bodyPr>
            <a:normAutofit/>
          </a:bodyPr>
          <a:lstStyle/>
          <a:p>
            <a:r>
              <a:rPr lang="en-CA" sz="1800" dirty="0">
                <a:latin typeface="Arial" panose="020B0604020202020204" pitchFamily="34" charset="0"/>
                <a:cs typeface="Arial" panose="020B0604020202020204" pitchFamily="34" charset="0"/>
              </a:rPr>
              <a:t>If the console displays a plus sign (“+”) it means something is missing (e.g. usually you have forgotten to close your parentheses) and R is waiting for you to add it. </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Press the escape key (“Esc”) and then “Enter” to get back to the prompt (“&gt;”).</a:t>
            </a:r>
          </a:p>
          <a:p>
            <a:endParaRPr lang="en-CA" sz="1800" dirty="0">
              <a:latin typeface="Arial" panose="020B0604020202020204" pitchFamily="34" charset="0"/>
              <a:cs typeface="Arial" panose="020B0604020202020204" pitchFamily="34" charset="0"/>
            </a:endParaRPr>
          </a:p>
        </p:txBody>
      </p:sp>
      <p:pic>
        <p:nvPicPr>
          <p:cNvPr id="7" name="Content Placeholder 6" descr="This screenshot displays a plus sign in the console. This occurred because the function head had an open parenthesis without a closed parenthesis.">
            <a:extLst>
              <a:ext uri="{FF2B5EF4-FFF2-40B4-BE49-F238E27FC236}">
                <a16:creationId xmlns:a16="http://schemas.microsoft.com/office/drawing/2014/main" id="{6DEBB65A-1A9D-4AFA-B80A-1C477D8A6A64}"/>
              </a:ext>
            </a:extLst>
          </p:cNvPr>
          <p:cNvPicPr>
            <a:picLocks noGrp="1" noChangeAspect="1"/>
          </p:cNvPicPr>
          <p:nvPr>
            <p:ph sz="half" idx="2"/>
          </p:nvPr>
        </p:nvPicPr>
        <p:blipFill>
          <a:blip r:embed="rId2"/>
          <a:stretch>
            <a:fillRect/>
          </a:stretch>
        </p:blipFill>
        <p:spPr>
          <a:xfrm>
            <a:off x="6172200" y="2128995"/>
            <a:ext cx="5181600" cy="3744597"/>
          </a:xfrm>
          <a:prstGeom prst="rect">
            <a:avLst/>
          </a:prstGeom>
        </p:spPr>
      </p:pic>
    </p:spTree>
    <p:extLst>
      <p:ext uri="{BB962C8B-B14F-4D97-AF65-F5344CB8AC3E}">
        <p14:creationId xmlns:p14="http://schemas.microsoft.com/office/powerpoint/2010/main" val="281133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7EE0-3F53-4193-8835-7CF0495BB9FA}"/>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Getting help</a:t>
            </a:r>
          </a:p>
        </p:txBody>
      </p:sp>
      <p:sp>
        <p:nvSpPr>
          <p:cNvPr id="3" name="Content Placeholder 2">
            <a:extLst>
              <a:ext uri="{FF2B5EF4-FFF2-40B4-BE49-F238E27FC236}">
                <a16:creationId xmlns:a16="http://schemas.microsoft.com/office/drawing/2014/main" id="{7AACFB72-3C8B-41BD-BEBE-CB1935F4FE84}"/>
              </a:ext>
            </a:extLst>
          </p:cNvPr>
          <p:cNvSpPr>
            <a:spLocks noGrp="1"/>
          </p:cNvSpPr>
          <p:nvPr>
            <p:ph idx="1"/>
          </p:nvPr>
        </p:nvSpPr>
        <p:spPr/>
        <p:txBody>
          <a:bodyPr/>
          <a:lstStyle/>
          <a:p>
            <a:r>
              <a:rPr lang="en-CA" sz="1800" dirty="0">
                <a:latin typeface="Arial" panose="020B0604020202020204" pitchFamily="34" charset="0"/>
                <a:cs typeface="Arial" panose="020B0604020202020204" pitchFamily="34" charset="0"/>
              </a:rPr>
              <a:t>Use the following code to access the help menu:</a:t>
            </a:r>
          </a:p>
          <a:p>
            <a:pPr marL="457200" lvl="1" indent="0">
              <a:buNone/>
            </a:pPr>
            <a:r>
              <a:rPr lang="en-CA" sz="1800" dirty="0">
                <a:latin typeface="Arial" panose="020B0604020202020204" pitchFamily="34" charset="0"/>
                <a:cs typeface="Arial" panose="020B0604020202020204" pitchFamily="34" charset="0"/>
              </a:rPr>
              <a:t>help(“package or function name”)</a:t>
            </a:r>
          </a:p>
          <a:p>
            <a:pPr marL="457200" lvl="1" indent="0">
              <a:buNone/>
            </a:pPr>
            <a:endParaRPr lang="en-CA" sz="1800" dirty="0">
              <a:latin typeface="Arial" panose="020B0604020202020204" pitchFamily="34" charset="0"/>
              <a:cs typeface="Arial" panose="020B0604020202020204" pitchFamily="34" charset="0"/>
            </a:endParaRPr>
          </a:p>
          <a:p>
            <a:pPr marL="457200" lvl="1" indent="0">
              <a:buNone/>
            </a:pPr>
            <a:r>
              <a:rPr lang="en-CA" sz="1800" dirty="0">
                <a:latin typeface="Arial" panose="020B0604020202020204" pitchFamily="34" charset="0"/>
                <a:cs typeface="Arial" panose="020B0604020202020204" pitchFamily="34" charset="0"/>
              </a:rPr>
              <a:t>Example</a:t>
            </a:r>
          </a:p>
          <a:p>
            <a:pPr marL="457200" lvl="1" indent="0">
              <a:buNone/>
            </a:pPr>
            <a:r>
              <a:rPr lang="en-CA" sz="1800" dirty="0">
                <a:latin typeface="Arial" panose="020B0604020202020204" pitchFamily="34" charset="0"/>
                <a:cs typeface="Arial" panose="020B0604020202020204" pitchFamily="34" charset="0"/>
              </a:rPr>
              <a:t>help(“ggplot2”)</a:t>
            </a:r>
          </a:p>
          <a:p>
            <a:pPr marL="457200" lvl="1" indent="0">
              <a:buNone/>
            </a:pPr>
            <a:endParaRPr lang="en-CA" sz="1800" dirty="0">
              <a:latin typeface="Arial" panose="020B0604020202020204" pitchFamily="34" charset="0"/>
              <a:cs typeface="Arial" panose="020B0604020202020204" pitchFamily="34" charset="0"/>
            </a:endParaRPr>
          </a:p>
          <a:p>
            <a:pPr marL="0" indent="0">
              <a:buNone/>
            </a:pPr>
            <a:endParaRPr lang="en-CA" dirty="0"/>
          </a:p>
        </p:txBody>
      </p:sp>
    </p:spTree>
    <p:extLst>
      <p:ext uri="{BB962C8B-B14F-4D97-AF65-F5344CB8AC3E}">
        <p14:creationId xmlns:p14="http://schemas.microsoft.com/office/powerpoint/2010/main" val="16948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85309" y="0"/>
            <a:ext cx="3420110"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Data</a:t>
            </a:r>
            <a:r>
              <a:rPr sz="3600" spc="-35" dirty="0">
                <a:latin typeface="Arial"/>
                <a:cs typeface="Arial"/>
              </a:rPr>
              <a:t> </a:t>
            </a:r>
            <a:r>
              <a:rPr sz="3600" spc="-55" dirty="0">
                <a:latin typeface="Arial"/>
                <a:cs typeface="Arial"/>
              </a:rPr>
              <a:t>Types</a:t>
            </a:r>
            <a:r>
              <a:rPr sz="3600" spc="-30" dirty="0">
                <a:latin typeface="Arial"/>
                <a:cs typeface="Arial"/>
              </a:rPr>
              <a:t> </a:t>
            </a:r>
            <a:r>
              <a:rPr sz="3600" spc="-10" dirty="0">
                <a:latin typeface="Arial"/>
                <a:cs typeface="Arial"/>
              </a:rPr>
              <a:t>in</a:t>
            </a:r>
            <a:r>
              <a:rPr sz="3600" spc="-25" dirty="0">
                <a:latin typeface="Arial"/>
                <a:cs typeface="Arial"/>
              </a:rPr>
              <a:t> </a:t>
            </a:r>
            <a:r>
              <a:rPr sz="3600" dirty="0">
                <a:latin typeface="Arial"/>
                <a:cs typeface="Arial"/>
              </a:rPr>
              <a:t>R</a:t>
            </a:r>
            <a:endParaRPr sz="3600">
              <a:latin typeface="Arial"/>
              <a:cs typeface="Arial"/>
            </a:endParaRPr>
          </a:p>
        </p:txBody>
      </p:sp>
      <p:sp>
        <p:nvSpPr>
          <p:cNvPr id="3" name="object 3"/>
          <p:cNvSpPr txBox="1"/>
          <p:nvPr/>
        </p:nvSpPr>
        <p:spPr>
          <a:xfrm>
            <a:off x="78739" y="261620"/>
            <a:ext cx="12037060" cy="6593840"/>
          </a:xfrm>
          <a:prstGeom prst="rect">
            <a:avLst/>
          </a:prstGeom>
        </p:spPr>
        <p:txBody>
          <a:bodyPr vert="horz" wrap="square" lIns="0" tIns="158750" rIns="0" bIns="0" rtlCol="0">
            <a:spAutoFit/>
          </a:bodyPr>
          <a:lstStyle/>
          <a:p>
            <a:pPr marL="299085" marR="0" lvl="0" indent="-287020" algn="l" defTabSz="914400" rtl="0" eaLnBrk="1" fontAlgn="auto" latinLnBrk="0" hangingPunct="1">
              <a:lnSpc>
                <a:spcPct val="100000"/>
              </a:lnSpc>
              <a:spcBef>
                <a:spcPts val="125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has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5</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types:</a:t>
            </a:r>
          </a:p>
          <a:p>
            <a:pPr marL="1263650" marR="0" lvl="1" indent="-445770" algn="l" defTabSz="914400" rtl="0" eaLnBrk="1" fontAlgn="auto" latinLnBrk="0" hangingPunct="1">
              <a:lnSpc>
                <a:spcPct val="100000"/>
              </a:lnSpc>
              <a:spcBef>
                <a:spcPts val="1150"/>
              </a:spcBef>
              <a:spcAft>
                <a:spcPts val="0"/>
              </a:spcAft>
              <a:buClrTx/>
              <a:buSzTx/>
              <a:buFont typeface="Wingdings"/>
              <a:buChar char=""/>
              <a:tabLst>
                <a:tab pos="1263650" algn="l"/>
                <a:tab pos="1264285"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Character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63650" marR="0" lvl="1" indent="-445770" algn="l" defTabSz="914400" rtl="0" eaLnBrk="1" fontAlgn="auto" latinLnBrk="0" hangingPunct="1">
              <a:lnSpc>
                <a:spcPct val="100000"/>
              </a:lnSpc>
              <a:spcBef>
                <a:spcPts val="1480"/>
              </a:spcBef>
              <a:spcAft>
                <a:spcPts val="0"/>
              </a:spcAft>
              <a:buClrTx/>
              <a:buSzTx/>
              <a:buFont typeface="Wingdings"/>
              <a:buChar char=""/>
              <a:tabLst>
                <a:tab pos="1263650" algn="l"/>
                <a:tab pos="1264285"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Numerical</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63650" marR="0" lvl="1" indent="-445770" algn="l" defTabSz="914400" rtl="0" eaLnBrk="1" fontAlgn="auto" latinLnBrk="0" hangingPunct="1">
              <a:lnSpc>
                <a:spcPct val="100000"/>
              </a:lnSpc>
              <a:spcBef>
                <a:spcPts val="1490"/>
              </a:spcBef>
              <a:spcAft>
                <a:spcPts val="0"/>
              </a:spcAft>
              <a:buClrTx/>
              <a:buSzTx/>
              <a:buFont typeface="Wingdings"/>
              <a:buChar char=""/>
              <a:tabLst>
                <a:tab pos="1263650" algn="l"/>
                <a:tab pos="1264285"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Integer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63650" marR="0" lvl="1" indent="-445770" algn="l" defTabSz="914400" rtl="0" eaLnBrk="1" fontAlgn="auto" latinLnBrk="0" hangingPunct="1">
              <a:lnSpc>
                <a:spcPct val="100000"/>
              </a:lnSpc>
              <a:spcBef>
                <a:spcPts val="1475"/>
              </a:spcBef>
              <a:spcAft>
                <a:spcPts val="0"/>
              </a:spcAft>
              <a:buClrTx/>
              <a:buSzTx/>
              <a:buFont typeface="Wingdings"/>
              <a:buChar char=""/>
              <a:tabLst>
                <a:tab pos="1263650" algn="l"/>
                <a:tab pos="1264285"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Logical</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63650" marR="0" lvl="1" indent="-445770" algn="l" defTabSz="914400" rtl="0" eaLnBrk="1" fontAlgn="auto" latinLnBrk="0" hangingPunct="1">
              <a:lnSpc>
                <a:spcPct val="100000"/>
              </a:lnSpc>
              <a:spcBef>
                <a:spcPts val="1480"/>
              </a:spcBef>
              <a:spcAft>
                <a:spcPts val="0"/>
              </a:spcAft>
              <a:buClrTx/>
              <a:buSzTx/>
              <a:buFont typeface="Wingdings"/>
              <a:buChar char=""/>
              <a:tabLst>
                <a:tab pos="1263650" algn="l"/>
                <a:tab pos="1264285"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Complex.</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5080" lvl="0" indent="-287020" algn="l" defTabSz="914400" rtl="0" eaLnBrk="1" fontAlgn="auto" latinLnBrk="0" hangingPunct="1">
              <a:lnSpc>
                <a:spcPct val="150000"/>
              </a:lnSpc>
              <a:spcBef>
                <a:spcPts val="1005"/>
              </a:spcBef>
              <a:spcAft>
                <a:spcPts val="0"/>
              </a:spcAft>
              <a:buClrTx/>
              <a:buSzTx/>
              <a:buFont typeface="Arial MT"/>
              <a:buChar char="•"/>
              <a:tabLst>
                <a:tab pos="299085" algn="l"/>
                <a:tab pos="299720" algn="l"/>
              </a:tabLst>
              <a:defRPr/>
            </a:pPr>
            <a:r>
              <a:rPr kumimoji="0" sz="1800" b="1" i="0" u="none" strike="noStrike" kern="1200" cap="none" spc="-15" normalizeH="0" baseline="0" noProof="0" dirty="0">
                <a:ln>
                  <a:noFill/>
                </a:ln>
                <a:solidFill>
                  <a:prstClr val="black"/>
                </a:solidFill>
                <a:effectLst/>
                <a:uLnTx/>
                <a:uFillTx/>
                <a:latin typeface="Calibri"/>
                <a:ea typeface="+mn-ea"/>
                <a:cs typeface="Calibri"/>
              </a:rPr>
              <a:t>Character</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Type:</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Character</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letter</a:t>
            </a:r>
            <a:r>
              <a:rPr kumimoji="0" sz="1800" b="1" i="0" u="none" strike="noStrike" kern="1200" cap="none" spc="0" normalizeH="0" baseline="0" noProof="0" dirty="0">
                <a:ln>
                  <a:noFill/>
                </a:ln>
                <a:solidFill>
                  <a:prstClr val="black"/>
                </a:solidFill>
                <a:effectLst/>
                <a:uLnTx/>
                <a:uFillTx/>
                <a:latin typeface="Calibri"/>
                <a:ea typeface="+mn-ea"/>
                <a:cs typeface="Calibri"/>
              </a:rPr>
              <a:t> or 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combination</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20" normalizeH="0" baseline="0" noProof="0" dirty="0">
                <a:ln>
                  <a:noFill/>
                </a:ln>
                <a:solidFill>
                  <a:prstClr val="black"/>
                </a:solidFill>
                <a:effectLst/>
                <a:uLnTx/>
                <a:uFillTx/>
                <a:latin typeface="Calibri"/>
                <a:ea typeface="+mn-ea"/>
                <a:cs typeface="Calibri"/>
              </a:rPr>
              <a:t>letters</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enclosed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within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quotes.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Eg:</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5" normalizeH="0" baseline="0" noProof="0" dirty="0">
                <a:ln>
                  <a:noFill/>
                </a:ln>
                <a:solidFill>
                  <a:prstClr val="black"/>
                </a:solidFill>
                <a:effectLst/>
                <a:uLnTx/>
                <a:uFillTx/>
                <a:latin typeface="Calibri"/>
                <a:ea typeface="+mn-ea"/>
                <a:cs typeface="Calibri"/>
              </a:rPr>
              <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40" normalizeH="0" baseline="0" noProof="0" dirty="0">
                <a:ln>
                  <a:noFill/>
                </a:ln>
                <a:solidFill>
                  <a:prstClr val="black"/>
                </a:solidFill>
                <a:effectLst/>
                <a:uLnTx/>
                <a:uFillTx/>
                <a:latin typeface="Calibri"/>
                <a:ea typeface="+mn-ea"/>
                <a:cs typeface="Calibri"/>
              </a:rPr>
              <a:t>“good”, </a:t>
            </a:r>
            <a:r>
              <a:rPr kumimoji="0" sz="1800" b="0" i="0" u="none" strike="noStrike" kern="1200" cap="none" spc="-395" normalizeH="0" baseline="0" noProof="0" dirty="0">
                <a:ln>
                  <a:noFill/>
                </a:ln>
                <a:solidFill>
                  <a:prstClr val="black"/>
                </a:solidFill>
                <a:effectLst/>
                <a:uLnTx/>
                <a:uFillTx/>
                <a:latin typeface="Calibri"/>
                <a:ea typeface="+mn-ea"/>
                <a:cs typeface="Calibri"/>
              </a:rPr>
              <a:t> </a:t>
            </a:r>
            <a:r>
              <a:rPr kumimoji="0" sz="1800" b="0" i="0" u="none" strike="noStrike" kern="1200" cap="none" spc="-40" normalizeH="0" baseline="0" noProof="0" dirty="0">
                <a:ln>
                  <a:noFill/>
                </a:ln>
                <a:solidFill>
                  <a:prstClr val="black"/>
                </a:solidFill>
                <a:effectLst/>
                <a:uLnTx/>
                <a:uFillTx/>
                <a:latin typeface="Calibri"/>
                <a:ea typeface="+mn-ea"/>
                <a:cs typeface="Calibri"/>
              </a:rPr>
              <a:t>’65’,</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etc.</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
              </a:spcBef>
              <a:spcAft>
                <a:spcPts val="0"/>
              </a:spcAft>
              <a:buClrTx/>
              <a:buSzTx/>
              <a:buFont typeface="Arial MT"/>
              <a:buChar char="•"/>
              <a:tabLst/>
              <a:defRPr/>
            </a:pPr>
            <a:endParaRPr kumimoji="0" sz="17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Numerical</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Type:</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Numeric</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digits</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decimal</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numbers</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23.2,</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44,</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etc.</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6350" lvl="0" indent="-287020" algn="l" defTabSz="914400" rtl="0" eaLnBrk="1" fontAlgn="auto" latinLnBrk="0" hangingPunct="1">
              <a:lnSpc>
                <a:spcPct val="150000"/>
              </a:lnSpc>
              <a:spcBef>
                <a:spcPts val="994"/>
              </a:spcBef>
              <a:spcAft>
                <a:spcPts val="0"/>
              </a:spcAft>
              <a:buClrTx/>
              <a:buSzTx/>
              <a:buFont typeface="Arial MT"/>
              <a:buChar char="•"/>
              <a:tabLst>
                <a:tab pos="299085" algn="l"/>
                <a:tab pos="299720" algn="l"/>
              </a:tabLst>
              <a:defRPr/>
            </a:pPr>
            <a:r>
              <a:rPr kumimoji="0" sz="1800" b="1" i="0" u="none" strike="noStrike" kern="1200" cap="none" spc="-15" normalizeH="0" baseline="0" noProof="0" dirty="0">
                <a:ln>
                  <a:noFill/>
                </a:ln>
                <a:solidFill>
                  <a:prstClr val="black"/>
                </a:solidFill>
                <a:effectLst/>
                <a:uLnTx/>
                <a:uFillTx/>
                <a:latin typeface="Calibri"/>
                <a:ea typeface="+mn-ea"/>
                <a:cs typeface="Calibri"/>
              </a:rPr>
              <a:t>Integer</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20" normalizeH="0" baseline="0" noProof="0" dirty="0">
                <a:ln>
                  <a:noFill/>
                </a:ln>
                <a:solidFill>
                  <a:prstClr val="black"/>
                </a:solidFill>
                <a:effectLst/>
                <a:uLnTx/>
                <a:uFillTx/>
                <a:latin typeface="Calibri"/>
                <a:ea typeface="+mn-ea"/>
                <a:cs typeface="Calibri"/>
              </a:rPr>
              <a:t>Type: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Integer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integer</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number</a:t>
            </a:r>
            <a:r>
              <a:rPr kumimoji="0" sz="1800" b="0" i="0" u="none" strike="noStrike" kern="1200" cap="none" spc="-10"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numbers</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do</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not</a:t>
            </a:r>
            <a:r>
              <a:rPr kumimoji="0" sz="1800" b="0" i="0" u="none" strike="noStrike" kern="1200" cap="none" spc="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decimal</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mentioned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letter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0" normalizeH="0" baseline="0" noProof="0" dirty="0">
                <a:ln>
                  <a:noFill/>
                </a:ln>
                <a:solidFill>
                  <a:prstClr val="black"/>
                </a:solidFill>
                <a:effectLst/>
                <a:uLnTx/>
                <a:uFillTx/>
                <a:latin typeface="Calibri"/>
                <a:ea typeface="+mn-ea"/>
                <a:cs typeface="Calibri"/>
              </a:rPr>
              <a:t>‘L’</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towards</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end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so</a:t>
            </a:r>
            <a:r>
              <a:rPr kumimoji="0" sz="1800" b="0" i="0" u="none" strike="noStrike" kern="1200" cap="none" spc="-5" normalizeH="0" baseline="0" noProof="0" dirty="0">
                <a:ln>
                  <a:noFill/>
                </a:ln>
                <a:solidFill>
                  <a:prstClr val="black"/>
                </a:solidFill>
                <a:effectLst/>
                <a:uLnTx/>
                <a:uFillTx/>
                <a:latin typeface="Calibri"/>
                <a:ea typeface="+mn-ea"/>
                <a:cs typeface="Calibri"/>
              </a:rPr>
              <a:t> that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language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5" normalizeH="0" baseline="0" noProof="0" dirty="0">
                <a:ln>
                  <a:noFill/>
                </a:ln>
                <a:solidFill>
                  <a:prstClr val="black"/>
                </a:solidFill>
                <a:effectLst/>
                <a:uLnTx/>
                <a:uFillTx/>
                <a:latin typeface="Calibri"/>
                <a:ea typeface="+mn-ea"/>
                <a:cs typeface="Calibri"/>
              </a:rPr>
              <a:t> it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integer.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Eg:</a:t>
            </a:r>
            <a:r>
              <a:rPr kumimoji="0" sz="1800" b="0" i="0" u="none" strike="noStrike" kern="1200" cap="none" spc="0" normalizeH="0" baseline="0" noProof="0" dirty="0">
                <a:ln>
                  <a:noFill/>
                </a:ln>
                <a:solidFill>
                  <a:prstClr val="black"/>
                </a:solidFill>
                <a:effectLst/>
                <a:uLnTx/>
                <a:uFillTx/>
                <a:latin typeface="Calibri"/>
                <a:ea typeface="+mn-ea"/>
                <a:cs typeface="Calibri"/>
              </a:rPr>
              <a:t> 2L,</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67L,</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etc.</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5"/>
              </a:spcBef>
              <a:spcAft>
                <a:spcPts val="0"/>
              </a:spcAft>
              <a:buClrTx/>
              <a:buSzTx/>
              <a:buFont typeface="Arial MT"/>
              <a:buChar char="•"/>
              <a:tabLst/>
              <a:defRPr/>
            </a:pPr>
            <a:endParaRPr kumimoji="0" sz="135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Logical</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Type:</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Logical</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boolean</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values</a:t>
            </a:r>
            <a:r>
              <a:rPr kumimoji="0" sz="1800" b="1" i="0" u="none" strike="noStrike" kern="1200" cap="none" spc="-30" normalizeH="0" baseline="0" noProof="0" dirty="0">
                <a:ln>
                  <a:noFill/>
                </a:ln>
                <a:solidFill>
                  <a:prstClr val="black"/>
                </a:solidFill>
                <a:effectLst/>
                <a:uLnTx/>
                <a:uFillTx/>
                <a:latin typeface="Calibri"/>
                <a:ea typeface="+mn-ea"/>
                <a:cs typeface="Calibri"/>
              </a:rPr>
              <a:t> True</a:t>
            </a:r>
            <a:r>
              <a:rPr kumimoji="0" sz="1800" b="1" i="0" u="none" strike="noStrike" kern="1200" cap="none" spc="0" normalizeH="0" baseline="0" noProof="0" dirty="0">
                <a:ln>
                  <a:noFill/>
                </a:ln>
                <a:solidFill>
                  <a:prstClr val="black"/>
                </a:solidFill>
                <a:effectLst/>
                <a:uLnTx/>
                <a:uFillTx/>
                <a:latin typeface="Calibri"/>
                <a:ea typeface="+mn-ea"/>
                <a:cs typeface="Calibri"/>
              </a:rPr>
              <a:t> or </a:t>
            </a:r>
            <a:r>
              <a:rPr kumimoji="0" sz="1800" b="1" i="0" u="none" strike="noStrike" kern="1200" cap="none" spc="-10" normalizeH="0" baseline="0" noProof="0" dirty="0">
                <a:ln>
                  <a:noFill/>
                </a:ln>
                <a:solidFill>
                  <a:prstClr val="black"/>
                </a:solidFill>
                <a:effectLst/>
                <a:uLnTx/>
                <a:uFillTx/>
                <a:latin typeface="Calibri"/>
                <a:ea typeface="+mn-ea"/>
                <a:cs typeface="Calibri"/>
              </a:rPr>
              <a:t>False</a:t>
            </a:r>
            <a:r>
              <a:rPr kumimoji="0" sz="1800" b="0" i="0" u="none" strike="noStrike" kern="1200" cap="none" spc="-1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6350" lvl="0" indent="-287020" algn="l" defTabSz="914400" rtl="0" eaLnBrk="1" fontAlgn="auto" latinLnBrk="0" hangingPunct="1">
              <a:lnSpc>
                <a:spcPct val="150000"/>
              </a:lnSpc>
              <a:spcBef>
                <a:spcPts val="1010"/>
              </a:spcBef>
              <a:spcAft>
                <a:spcPts val="0"/>
              </a:spcAft>
              <a:buClrTx/>
              <a:buSzTx/>
              <a:buFont typeface="Arial MT"/>
              <a:buChar char="•"/>
              <a:tabLst>
                <a:tab pos="299085" algn="l"/>
                <a:tab pos="299720"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Complex</a:t>
            </a:r>
            <a:r>
              <a:rPr kumimoji="0" sz="1800" b="1" i="0" u="none" strike="noStrike" kern="1200" cap="none" spc="7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80" normalizeH="0" baseline="0" noProof="0" dirty="0">
                <a:ln>
                  <a:noFill/>
                </a:ln>
                <a:solidFill>
                  <a:prstClr val="black"/>
                </a:solidFill>
                <a:effectLst/>
                <a:uLnTx/>
                <a:uFillTx/>
                <a:latin typeface="Calibri"/>
                <a:ea typeface="+mn-ea"/>
                <a:cs typeface="Calibri"/>
              </a:rPr>
              <a:t> </a:t>
            </a:r>
            <a:r>
              <a:rPr kumimoji="0" sz="1800" b="1" i="0" u="none" strike="noStrike" kern="1200" cap="none" spc="-20" normalizeH="0" baseline="0" noProof="0" dirty="0">
                <a:ln>
                  <a:noFill/>
                </a:ln>
                <a:solidFill>
                  <a:prstClr val="black"/>
                </a:solidFill>
                <a:effectLst/>
                <a:uLnTx/>
                <a:uFillTx/>
                <a:latin typeface="Calibri"/>
                <a:ea typeface="+mn-ea"/>
                <a:cs typeface="Calibri"/>
              </a:rPr>
              <a:t>Type:</a:t>
            </a:r>
            <a:r>
              <a:rPr kumimoji="0" sz="1800" b="1" i="0" u="none" strike="noStrike" kern="1200" cap="none" spc="7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Complex</a:t>
            </a:r>
            <a:r>
              <a:rPr kumimoji="0" sz="1800" b="0" i="0" u="none" strike="noStrike" kern="1200" cap="none" spc="8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data</a:t>
            </a:r>
            <a:r>
              <a:rPr kumimoji="0" sz="1800" b="0" i="0" u="none" strike="noStrike" kern="1200" cap="none" spc="8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8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stores</a:t>
            </a:r>
            <a:r>
              <a:rPr kumimoji="0" sz="1800" b="0" i="0" u="none" strike="noStrike" kern="1200" cap="none" spc="8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complex</a:t>
            </a:r>
            <a:r>
              <a:rPr kumimoji="0" sz="1800" b="0" i="0" u="none" strike="noStrike" kern="1200" cap="none" spc="7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numbers,</a:t>
            </a:r>
            <a:r>
              <a:rPr kumimoji="0" sz="1800" b="0" i="0" u="none" strike="noStrike" kern="1200" cap="none" spc="8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7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combination</a:t>
            </a:r>
            <a:r>
              <a:rPr kumimoji="0" sz="1800" b="1" i="0" u="none" strike="noStrike" kern="1200" cap="none" spc="8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7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real</a:t>
            </a:r>
            <a:r>
              <a:rPr kumimoji="0" sz="1800" b="1" i="0" u="none" strike="noStrike" kern="1200" cap="none" spc="8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and</a:t>
            </a:r>
            <a:r>
              <a:rPr kumimoji="0" sz="1800" b="1" i="0" u="none" strike="noStrike" kern="1200" cap="none" spc="6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imaginary</a:t>
            </a:r>
            <a:r>
              <a:rPr kumimoji="0" sz="1800" b="1" i="0" u="none" strike="noStrike" kern="1200" cap="none" spc="8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numerical</a:t>
            </a:r>
            <a:r>
              <a:rPr kumimoji="0" sz="1800" b="1" i="0" u="none" strike="noStrike" kern="1200" cap="none" spc="8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values</a:t>
            </a:r>
            <a:r>
              <a:rPr kumimoji="0" sz="1800" b="0" i="0" u="none" strike="noStrike" kern="1200" cap="none" spc="-10" normalizeH="0" baseline="0" noProof="0" dirty="0">
                <a:ln>
                  <a:noFill/>
                </a:ln>
                <a:solidFill>
                  <a:prstClr val="black"/>
                </a:solidFill>
                <a:effectLst/>
                <a:uLnTx/>
                <a:uFillTx/>
                <a:latin typeface="Calibri"/>
                <a:ea typeface="+mn-ea"/>
                <a:cs typeface="Calibri"/>
              </a:rPr>
              <a:t>.</a:t>
            </a:r>
            <a:r>
              <a:rPr kumimoji="0" sz="1800" b="0" i="0" u="none" strike="noStrike" kern="1200" cap="none" spc="7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Eg: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4+7i.</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0"/>
            <a:ext cx="8883650" cy="574675"/>
          </a:xfrm>
          <a:prstGeom prst="rect">
            <a:avLst/>
          </a:prstGeom>
        </p:spPr>
        <p:txBody>
          <a:bodyPr vert="horz" wrap="square" lIns="0" tIns="12700" rIns="0" bIns="0" rtlCol="0">
            <a:spAutoFit/>
          </a:bodyPr>
          <a:lstStyle/>
          <a:p>
            <a:pPr marL="12700">
              <a:lnSpc>
                <a:spcPct val="100000"/>
              </a:lnSpc>
              <a:spcBef>
                <a:spcPts val="100"/>
              </a:spcBef>
            </a:pPr>
            <a:r>
              <a:rPr sz="3600" dirty="0">
                <a:latin typeface="Arial"/>
                <a:cs typeface="Arial"/>
              </a:rPr>
              <a:t>Data</a:t>
            </a:r>
            <a:r>
              <a:rPr sz="3600" spc="-20" dirty="0">
                <a:latin typeface="Arial"/>
                <a:cs typeface="Arial"/>
              </a:rPr>
              <a:t> </a:t>
            </a:r>
            <a:r>
              <a:rPr sz="3600" dirty="0">
                <a:latin typeface="Arial"/>
                <a:cs typeface="Arial"/>
              </a:rPr>
              <a:t>Structures/Data</a:t>
            </a:r>
            <a:r>
              <a:rPr sz="3600" spc="-35"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772795"/>
            <a:ext cx="11988165" cy="5741670"/>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R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supports </a:t>
            </a:r>
            <a:r>
              <a:rPr kumimoji="0" sz="1800" b="1" i="0" u="none" strike="noStrike" kern="1200" cap="none" spc="0" normalizeH="0" baseline="0" noProof="0" dirty="0">
                <a:ln>
                  <a:noFill/>
                </a:ln>
                <a:solidFill>
                  <a:prstClr val="black"/>
                </a:solidFill>
                <a:effectLst/>
                <a:uLnTx/>
                <a:uFillTx/>
                <a:latin typeface="Calibri"/>
                <a:ea typeface="+mn-ea"/>
                <a:cs typeface="Calibri"/>
              </a:rPr>
              <a:t>6</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types</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5" normalizeH="0" baseline="0" noProof="0" dirty="0">
                <a:ln>
                  <a:noFill/>
                </a:ln>
                <a:solidFill>
                  <a:prstClr val="black"/>
                </a:solidFill>
                <a:effectLst/>
                <a:uLnTx/>
                <a:uFillTx/>
                <a:latin typeface="Calibri"/>
                <a:ea typeface="+mn-ea"/>
                <a:cs typeface="Calibri"/>
              </a:rPr>
              <a:t>objects</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0"/>
              </a:spcBef>
              <a:spcAft>
                <a:spcPts val="0"/>
              </a:spcAft>
              <a:buClrTx/>
              <a:buSzTx/>
              <a:buFont typeface="Wingdings"/>
              <a:buChar char=""/>
              <a:tabLst>
                <a:tab pos="1089025" algn="l"/>
              </a:tabLst>
              <a:defRPr/>
            </a:pPr>
            <a:r>
              <a:rPr kumimoji="0" sz="1800" b="1" i="0" u="none" strike="noStrike" kern="1200" cap="none" spc="-20" normalizeH="0" baseline="0" noProof="0" dirty="0">
                <a:ln>
                  <a:noFill/>
                </a:ln>
                <a:solidFill>
                  <a:prstClr val="black"/>
                </a:solidFill>
                <a:effectLst/>
                <a:uLnTx/>
                <a:uFillTx/>
                <a:latin typeface="Calibri"/>
                <a:ea typeface="+mn-ea"/>
                <a:cs typeface="Calibri"/>
              </a:rPr>
              <a:t>Vector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0"/>
              </a:spcBef>
              <a:spcAft>
                <a:spcPts val="0"/>
              </a:spcAft>
              <a:buClrTx/>
              <a:buSzTx/>
              <a:buFont typeface="Wingdings"/>
              <a:buChar char=""/>
              <a:tabLst>
                <a:tab pos="1089025"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List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0"/>
              </a:spcBef>
              <a:spcAft>
                <a:spcPts val="0"/>
              </a:spcAft>
              <a:buClrTx/>
              <a:buSzTx/>
              <a:buFont typeface="Wingdings"/>
              <a:buChar char=""/>
              <a:tabLst>
                <a:tab pos="1089025"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4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0"/>
              </a:spcBef>
              <a:spcAft>
                <a:spcPts val="0"/>
              </a:spcAft>
              <a:buClrTx/>
              <a:buSzTx/>
              <a:buFont typeface="Wingdings"/>
              <a:buChar char=""/>
              <a:tabLst>
                <a:tab pos="1089025"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Matrix</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5"/>
              </a:spcBef>
              <a:spcAft>
                <a:spcPts val="0"/>
              </a:spcAft>
              <a:buClrTx/>
              <a:buSzTx/>
              <a:buFont typeface="Wingdings"/>
              <a:buChar char=""/>
              <a:tabLst>
                <a:tab pos="1089025" algn="l"/>
              </a:tabLst>
              <a:defRPr/>
            </a:pPr>
            <a:r>
              <a:rPr kumimoji="0" sz="1800" b="1" i="0" u="none" strike="noStrike" kern="1200" cap="none" spc="-20" normalizeH="0" baseline="0" noProof="0" dirty="0">
                <a:ln>
                  <a:noFill/>
                </a:ln>
                <a:solidFill>
                  <a:prstClr val="black"/>
                </a:solidFill>
                <a:effectLst/>
                <a:uLnTx/>
                <a:uFillTx/>
                <a:latin typeface="Calibri"/>
                <a:ea typeface="+mn-ea"/>
                <a:cs typeface="Calibri"/>
              </a:rPr>
              <a:t>Array</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88390" marR="0" lvl="1" indent="-270510" algn="l" defTabSz="914400" rtl="0" eaLnBrk="1" fontAlgn="auto" latinLnBrk="0" hangingPunct="1">
              <a:lnSpc>
                <a:spcPct val="100000"/>
              </a:lnSpc>
              <a:spcBef>
                <a:spcPts val="1680"/>
              </a:spcBef>
              <a:spcAft>
                <a:spcPts val="0"/>
              </a:spcAft>
              <a:buClrTx/>
              <a:buSzTx/>
              <a:buFont typeface="Wingdings"/>
              <a:buChar char=""/>
              <a:tabLst>
                <a:tab pos="1089025" algn="l"/>
              </a:tabLst>
              <a:defRPr/>
            </a:pPr>
            <a:r>
              <a:rPr kumimoji="0" sz="1800" b="1" i="0" u="none" strike="noStrike" kern="1200" cap="none" spc="-15" normalizeH="0" baseline="0" noProof="0" dirty="0">
                <a:ln>
                  <a:noFill/>
                </a:ln>
                <a:solidFill>
                  <a:prstClr val="black"/>
                </a:solidFill>
                <a:effectLst/>
                <a:uLnTx/>
                <a:uFillTx/>
                <a:latin typeface="Calibri"/>
                <a:ea typeface="+mn-ea"/>
                <a:cs typeface="Calibri"/>
              </a:rPr>
              <a:t>Factor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457200" marR="0" lvl="1" indent="0" algn="l" defTabSz="914400" rtl="0" eaLnBrk="1" fontAlgn="auto" latinLnBrk="0" hangingPunct="1">
              <a:lnSpc>
                <a:spcPct val="100000"/>
              </a:lnSpc>
              <a:spcBef>
                <a:spcPts val="20"/>
              </a:spcBef>
              <a:spcAft>
                <a:spcPts val="0"/>
              </a:spcAft>
              <a:buClrTx/>
              <a:buSzTx/>
              <a:buFont typeface="Wingdings"/>
              <a:buChar char=""/>
              <a:tabLst/>
              <a:defRPr/>
            </a:pPr>
            <a:endParaRPr kumimoji="0" sz="185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In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languages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like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C++</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Java,</a:t>
            </a:r>
            <a:r>
              <a:rPr kumimoji="0" sz="1800" b="0" i="0" u="none" strike="noStrike" kern="1200" cap="none" spc="-5" normalizeH="0" baseline="0" noProof="0" dirty="0">
                <a:ln>
                  <a:noFill/>
                </a:ln>
                <a:solidFill>
                  <a:prstClr val="black"/>
                </a:solidFill>
                <a:effectLst/>
                <a:uLnTx/>
                <a:uFillTx/>
                <a:latin typeface="Calibri"/>
                <a:ea typeface="+mn-ea"/>
                <a:cs typeface="Calibri"/>
              </a:rPr>
              <a:t> variables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declared</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however,</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variables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not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0" algn="l" defTabSz="914400" rtl="0" eaLnBrk="1" fontAlgn="auto" latinLnBrk="0" hangingPunct="1">
              <a:lnSpc>
                <a:spcPct val="100000"/>
              </a:lnSpc>
              <a:spcBef>
                <a:spcPts val="1080"/>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declared</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 </a:t>
            </a:r>
            <a:r>
              <a:rPr kumimoji="0" sz="1800" b="0" i="0" u="none" strike="noStrike" kern="1200" cap="none" spc="-5" normalizeH="0" baseline="0" noProof="0" dirty="0">
                <a:ln>
                  <a:noFill/>
                </a:ln>
                <a:solidFill>
                  <a:prstClr val="black"/>
                </a:solidFill>
                <a:effectLst/>
                <a:uLnTx/>
                <a:uFillTx/>
                <a:latin typeface="Calibri"/>
                <a:ea typeface="+mn-ea"/>
                <a:cs typeface="Calibri"/>
              </a:rPr>
              <a:t>some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Variable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treated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25" normalizeH="0" baseline="0" noProof="0" dirty="0">
                <a:ln>
                  <a:noFill/>
                </a:ln>
                <a:solidFill>
                  <a:prstClr val="black"/>
                </a:solidFill>
                <a:effectLst/>
                <a:uLnTx/>
                <a:uFillTx/>
                <a:latin typeface="Calibri"/>
                <a:ea typeface="+mn-ea"/>
                <a:cs typeface="Calibri"/>
              </a:rPr>
              <a:t>like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particular</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instance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particular</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class.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950" b="0" i="0" u="none" strike="noStrike" kern="1200" cap="none" spc="0" normalizeH="0" baseline="0" noProof="0">
              <a:ln>
                <a:noFill/>
              </a:ln>
              <a:solidFill>
                <a:prstClr val="black"/>
              </a:solidFill>
              <a:effectLst/>
              <a:uLnTx/>
              <a:uFillTx/>
              <a:latin typeface="Calibri"/>
              <a:ea typeface="+mn-ea"/>
              <a:cs typeface="Calibri"/>
            </a:endParaRPr>
          </a:p>
          <a:p>
            <a:pPr marL="299085" marR="5080" lvl="0" indent="-287020" algn="l" defTabSz="914400" rtl="0" eaLnBrk="1" fontAlgn="auto" latinLnBrk="0" hangingPunct="1">
              <a:lnSpc>
                <a:spcPct val="150100"/>
              </a:lnSpc>
              <a:spcBef>
                <a:spcPts val="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Objects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nothing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but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having</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few</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 </a:t>
            </a:r>
            <a:r>
              <a:rPr kumimoji="0" sz="1800" b="0" i="0" u="none" strike="noStrike" kern="1200" cap="none" spc="-5" normalizeH="0" baseline="0" noProof="0" dirty="0">
                <a:ln>
                  <a:noFill/>
                </a:ln>
                <a:solidFill>
                  <a:prstClr val="black"/>
                </a:solidFill>
                <a:effectLst/>
                <a:uLnTx/>
                <a:uFillTx/>
                <a:latin typeface="Calibri"/>
                <a:ea typeface="+mn-ea"/>
                <a:cs typeface="Calibri"/>
              </a:rPr>
              <a:t>methods</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which</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applied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its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4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(Just</a:t>
            </a:r>
            <a:r>
              <a:rPr kumimoji="0" sz="1400" b="0" i="0" u="none" strike="noStrike" kern="1200" cap="none" spc="20" normalizeH="0" baseline="0" noProof="0" dirty="0">
                <a:ln>
                  <a:noFill/>
                </a:ln>
                <a:solidFill>
                  <a:prstClr val="black"/>
                </a:solidFill>
                <a:effectLst/>
                <a:uLnTx/>
                <a:uFillTx/>
                <a:latin typeface="Calibri"/>
                <a:ea typeface="+mn-ea"/>
                <a:cs typeface="Calibri"/>
              </a:rPr>
              <a:t> </a:t>
            </a:r>
            <a:r>
              <a:rPr kumimoji="0" sz="1400" b="0" i="0" u="none" strike="noStrike" kern="1200" cap="none" spc="-15" normalizeH="0" baseline="0" noProof="0" dirty="0">
                <a:ln>
                  <a:noFill/>
                </a:ln>
                <a:solidFill>
                  <a:prstClr val="black"/>
                </a:solidFill>
                <a:effectLst/>
                <a:uLnTx/>
                <a:uFillTx/>
                <a:latin typeface="Calibri"/>
                <a:ea typeface="+mn-ea"/>
                <a:cs typeface="Calibri"/>
              </a:rPr>
              <a:t>like</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in </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Python)</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eg:</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class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includes</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set 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set 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methods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applied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these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like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length(</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0" normalizeH="0" baseline="0" noProof="0" dirty="0">
                <a:ln>
                  <a:noFill/>
                </a:ln>
                <a:solidFill>
                  <a:prstClr val="black"/>
                </a:solidFill>
                <a:effectLst/>
                <a:uLnTx/>
                <a:uFillTx/>
                <a:latin typeface="Calibri"/>
                <a:ea typeface="+mn-ea"/>
                <a:cs typeface="Calibri"/>
              </a:rPr>
              <a:t> )</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39751"/>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538098"/>
            <a:ext cx="11377295" cy="6189980"/>
          </a:xfrm>
          <a:prstGeom prst="rect">
            <a:avLst/>
          </a:prstGeom>
        </p:spPr>
        <p:txBody>
          <a:bodyPr vert="horz" wrap="square" lIns="0" tIns="146685" rIns="0" bIns="0" rtlCol="0">
            <a:spAutoFit/>
          </a:bodyPr>
          <a:lstStyle/>
          <a:p>
            <a:pPr marL="5546725" marR="0" lvl="0" indent="0" algn="l"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25" normalizeH="0" baseline="0" noProof="0" dirty="0">
                <a:ln>
                  <a:noFill/>
                </a:ln>
                <a:solidFill>
                  <a:prstClr val="black"/>
                </a:solidFill>
                <a:effectLst/>
                <a:uLnTx/>
                <a:uFillTx/>
                <a:latin typeface="Calibri"/>
                <a:ea typeface="+mn-ea"/>
                <a:cs typeface="Calibri"/>
              </a:rPr>
              <a:t>Vectors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790"/>
              </a:spcBef>
              <a:spcAft>
                <a:spcPts val="0"/>
              </a:spcAft>
              <a:buClrTx/>
              <a:buSzTx/>
              <a:buFont typeface="Arial MT"/>
              <a:buChar char="•"/>
              <a:tabLst>
                <a:tab pos="299085" algn="l"/>
                <a:tab pos="299720" algn="l"/>
              </a:tabLst>
              <a:defRPr/>
            </a:pPr>
            <a:r>
              <a:rPr kumimoji="0" sz="1800" b="1" i="0" u="none" strike="noStrike" kern="1200" cap="none" spc="-20" normalizeH="0" baseline="0" noProof="0" dirty="0">
                <a:ln>
                  <a:noFill/>
                </a:ln>
                <a:solidFill>
                  <a:prstClr val="black"/>
                </a:solidFill>
                <a:effectLst/>
                <a:uLnTx/>
                <a:uFillTx/>
                <a:latin typeface="Calibri"/>
                <a:ea typeface="+mn-ea"/>
                <a:cs typeface="Calibri"/>
              </a:rPr>
              <a:t>Vectors</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basic</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objects</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containing</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sequence</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elements</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 same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
              </a:spcBef>
              <a:spcAft>
                <a:spcPts val="0"/>
              </a:spcAft>
              <a:buClrTx/>
              <a:buSzTx/>
              <a:buFont typeface="Arial MT"/>
              <a:buChar char="•"/>
              <a:tabLst/>
              <a:defRPr/>
            </a:pPr>
            <a:endParaRPr kumimoji="0" sz="285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Members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vector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are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officially</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called</a:t>
            </a:r>
            <a:r>
              <a:rPr kumimoji="0" sz="1800" b="0" i="0" u="none" strike="noStrike" kern="1200" cap="none" spc="5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components</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 typeface="Arial MT"/>
              <a:buChar char="•"/>
              <a:tabLst/>
              <a:defRPr/>
            </a:pPr>
            <a:endParaRPr kumimoji="0" sz="285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25" normalizeH="0" baseline="0" noProof="0" dirty="0">
                <a:ln>
                  <a:noFill/>
                </a:ln>
                <a:solidFill>
                  <a:prstClr val="black"/>
                </a:solidFill>
                <a:effectLst/>
                <a:uLnTx/>
                <a:uFillTx/>
                <a:latin typeface="Calibri"/>
                <a:ea typeface="+mn-ea"/>
                <a:cs typeface="Calibri"/>
              </a:rPr>
              <a:t>Vectors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generally</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created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a:t>
            </a:r>
            <a:r>
              <a:rPr kumimoji="0" sz="1800" b="1" i="0" u="none" strike="noStrike" kern="1200" cap="none" spc="0" normalizeH="0" baseline="0" noProof="0" dirty="0">
                <a:ln>
                  <a:noFill/>
                </a:ln>
                <a:solidFill>
                  <a:prstClr val="black"/>
                </a:solidFill>
                <a:effectLst/>
                <a:uLnTx/>
                <a:uFillTx/>
                <a:latin typeface="Calibri"/>
                <a:ea typeface="+mn-ea"/>
                <a:cs typeface="Calibri"/>
              </a:rPr>
              <a:t> ) function</a:t>
            </a:r>
            <a:r>
              <a:rPr kumimoji="0" sz="1800" b="0" i="0" u="none" strike="noStrike" kern="1200" cap="none" spc="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
              </a:spcBef>
              <a:spcAft>
                <a:spcPts val="0"/>
              </a:spcAft>
              <a:buClrTx/>
              <a:buSzTx/>
              <a:buFont typeface="Arial MT"/>
              <a:buChar char="•"/>
              <a:tabLst/>
              <a:defRPr/>
            </a:pPr>
            <a:endParaRPr kumimoji="0" sz="285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Creating</a:t>
            </a:r>
            <a:r>
              <a:rPr kumimoji="0" sz="1800" b="1" i="0" u="none" strike="noStrike" kern="1200" cap="none" spc="-50" normalizeH="0" baseline="0" noProof="0" dirty="0">
                <a:ln>
                  <a:noFill/>
                </a:ln>
                <a:solidFill>
                  <a:prstClr val="black"/>
                </a:solidFill>
                <a:effectLst/>
                <a:uLnTx/>
                <a:uFillTx/>
                <a:latin typeface="Calibri"/>
                <a:ea typeface="+mn-ea"/>
                <a:cs typeface="Calibri"/>
              </a:rPr>
              <a:t> </a:t>
            </a:r>
            <a:r>
              <a:rPr kumimoji="0" sz="1800" b="1" i="0" u="none" strike="noStrike" kern="1200" cap="none" spc="-20" normalizeH="0" baseline="0" noProof="0" dirty="0">
                <a:ln>
                  <a:noFill/>
                </a:ln>
                <a:solidFill>
                  <a:prstClr val="black"/>
                </a:solidFill>
                <a:effectLst/>
                <a:uLnTx/>
                <a:uFillTx/>
                <a:latin typeface="Calibri"/>
                <a:ea typeface="+mn-ea"/>
                <a:cs typeface="Calibri"/>
              </a:rPr>
              <a:t>Vector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 typeface="Arial MT"/>
              <a:buChar char="•"/>
              <a:tabLst/>
              <a:defRPr/>
            </a:pPr>
            <a:endParaRPr kumimoji="0" sz="2850" b="0" i="0" u="none" strike="noStrike" kern="1200" cap="none" spc="0" normalizeH="0" baseline="0" noProof="0">
              <a:ln>
                <a:noFill/>
              </a:ln>
              <a:solidFill>
                <a:prstClr val="black"/>
              </a:solidFill>
              <a:effectLst/>
              <a:uLnTx/>
              <a:uFillTx/>
              <a:latin typeface="Calibri"/>
              <a:ea typeface="+mn-ea"/>
              <a:cs typeface="Calibri"/>
            </a:endParaRPr>
          </a:p>
          <a:p>
            <a:pPr marL="90233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V1&lt;-c(10,20,30)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50900" marR="0" lvl="0" indent="0" algn="l" defTabSz="914400" rtl="0" eaLnBrk="1" fontAlgn="auto" latinLnBrk="0" hangingPunct="1">
              <a:lnSpc>
                <a:spcPct val="100000"/>
              </a:lnSpc>
              <a:spcBef>
                <a:spcPts val="128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V2&lt;-c('a','b','c')</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1525"/>
              </a:spcBef>
              <a:spcAft>
                <a:spcPts val="0"/>
              </a:spcAft>
              <a:buClrTx/>
              <a:buSzTx/>
              <a:buFont typeface="Arial MT"/>
              <a:buChar char="•"/>
              <a:tabLst>
                <a:tab pos="299085" algn="l"/>
                <a:tab pos="299720"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Printing</a:t>
            </a:r>
            <a:r>
              <a:rPr kumimoji="0" sz="1800" b="1" i="0" u="none" strike="noStrike" kern="1200" cap="none" spc="-5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vector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90233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50900" marR="0" lvl="0" indent="0" algn="l" defTabSz="914400" rtl="0" eaLnBrk="1" fontAlgn="auto" latinLnBrk="0" hangingPunct="1">
              <a:lnSpc>
                <a:spcPct val="100000"/>
              </a:lnSpc>
              <a:spcBef>
                <a:spcPts val="128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V2</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376" y="0"/>
            <a:ext cx="691769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Data</a:t>
            </a:r>
            <a:r>
              <a:rPr sz="2800" spc="25" dirty="0">
                <a:latin typeface="Arial"/>
                <a:cs typeface="Arial"/>
              </a:rPr>
              <a:t> </a:t>
            </a:r>
            <a:r>
              <a:rPr sz="2800" spc="-5" dirty="0">
                <a:latin typeface="Arial"/>
                <a:cs typeface="Arial"/>
              </a:rPr>
              <a:t>Structures/Data</a:t>
            </a:r>
            <a:r>
              <a:rPr sz="2800" spc="35" dirty="0">
                <a:latin typeface="Arial"/>
                <a:cs typeface="Arial"/>
              </a:rPr>
              <a:t> </a:t>
            </a:r>
            <a:r>
              <a:rPr sz="2800" spc="-5" dirty="0">
                <a:latin typeface="Arial"/>
                <a:cs typeface="Arial"/>
              </a:rPr>
              <a:t>Objects/Data</a:t>
            </a:r>
            <a:r>
              <a:rPr sz="2800" spc="35" dirty="0">
                <a:latin typeface="Arial"/>
                <a:cs typeface="Arial"/>
              </a:rPr>
              <a:t> </a:t>
            </a:r>
            <a:r>
              <a:rPr sz="2800" spc="-55" dirty="0">
                <a:latin typeface="Arial"/>
                <a:cs typeface="Arial"/>
              </a:rPr>
              <a:t>Types</a:t>
            </a:r>
            <a:endParaRPr sz="2800">
              <a:latin typeface="Arial"/>
              <a:cs typeface="Arial"/>
            </a:endParaRPr>
          </a:p>
        </p:txBody>
      </p:sp>
      <p:sp>
        <p:nvSpPr>
          <p:cNvPr id="3" name="object 3"/>
          <p:cNvSpPr txBox="1"/>
          <p:nvPr/>
        </p:nvSpPr>
        <p:spPr>
          <a:xfrm>
            <a:off x="78739" y="354584"/>
            <a:ext cx="6499860" cy="6432550"/>
          </a:xfrm>
          <a:prstGeom prst="rect">
            <a:avLst/>
          </a:prstGeom>
        </p:spPr>
        <p:txBody>
          <a:bodyPr vert="horz" wrap="square" lIns="0" tIns="12700" rIns="0" bIns="0" rtlCol="0">
            <a:spAutoFit/>
          </a:bodyPr>
          <a:lstStyle/>
          <a:p>
            <a:pPr marL="0" marR="5080" lvl="0" indent="0" algn="r"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25" normalizeH="0" baseline="0" noProof="0" dirty="0">
                <a:ln>
                  <a:noFill/>
                </a:ln>
                <a:solidFill>
                  <a:prstClr val="black"/>
                </a:solidFill>
                <a:effectLst/>
                <a:uLnTx/>
                <a:uFillTx/>
                <a:latin typeface="Calibri"/>
                <a:ea typeface="+mn-ea"/>
                <a:cs typeface="Calibri"/>
              </a:rPr>
              <a:t>Vectors</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3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V1&lt;-c(10,20,30)</a:t>
            </a:r>
            <a:r>
              <a:rPr kumimoji="0" sz="1800" b="1" i="0" u="none" strike="noStrike" kern="1200" cap="none" spc="39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#Creating</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Vector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V1</a:t>
            </a:r>
            <a:r>
              <a:rPr kumimoji="0" sz="1800" b="1" i="0" u="none" strike="noStrike" kern="1200" cap="none" spc="37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#Pinting</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Vector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503491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2</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5" normalizeH="0" baseline="0" noProof="0" dirty="0">
                <a:ln>
                  <a:noFill/>
                </a:ln>
                <a:solidFill>
                  <a:srgbClr val="C00000"/>
                </a:solidFill>
                <a:effectLst/>
                <a:uLnTx/>
                <a:uFillTx/>
                <a:latin typeface="Calibri"/>
                <a:ea typeface="+mn-ea"/>
                <a:cs typeface="Calibri"/>
              </a:rPr>
              <a:t>c</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'a','</a:t>
            </a:r>
            <a:r>
              <a:rPr kumimoji="0" sz="1800" b="1" i="0" u="none" strike="noStrike" kern="1200" cap="none" spc="5" normalizeH="0" baseline="0" noProof="0" dirty="0">
                <a:ln>
                  <a:noFill/>
                </a:ln>
                <a:solidFill>
                  <a:srgbClr val="C00000"/>
                </a:solidFill>
                <a:effectLst/>
                <a:uLnTx/>
                <a:uFillTx/>
                <a:latin typeface="Calibri"/>
                <a:ea typeface="+mn-ea"/>
                <a:cs typeface="Calibri"/>
              </a:rPr>
              <a:t>b</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c</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445960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V3&lt;-c(10.5,20.5,30.5)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352488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V4&lt;-c("Raju","Sanju","Manju")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V4</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V5=c(50,60,70,0)</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V5</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562292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p</a:t>
            </a:r>
            <a:r>
              <a:rPr kumimoji="0" sz="1800" b="1" i="0" u="none" strike="noStrike" kern="1200" cap="none" spc="-5" normalizeH="0" baseline="0" noProof="0" dirty="0">
                <a:ln>
                  <a:noFill/>
                </a:ln>
                <a:solidFill>
                  <a:srgbClr val="C00000"/>
                </a:solidFill>
                <a:effectLst/>
                <a:uLnTx/>
                <a:uFillTx/>
                <a:latin typeface="Calibri"/>
                <a:ea typeface="+mn-ea"/>
                <a:cs typeface="Calibri"/>
              </a:rPr>
              <a:t>ri</a:t>
            </a:r>
            <a:r>
              <a:rPr kumimoji="0" sz="1800" b="1" i="0" u="none" strike="noStrike" kern="1200" cap="none" spc="-10" normalizeH="0" baseline="0" noProof="0" dirty="0">
                <a:ln>
                  <a:noFill/>
                </a:ln>
                <a:solidFill>
                  <a:srgbClr val="C00000"/>
                </a:solidFill>
                <a:effectLst/>
                <a:uLnTx/>
                <a:uFillTx/>
                <a:latin typeface="Calibri"/>
                <a:ea typeface="+mn-ea"/>
                <a:cs typeface="Calibri"/>
              </a:rPr>
              <a:t>n</a:t>
            </a:r>
            <a:r>
              <a:rPr kumimoji="0" sz="1800" b="1" i="0" u="none" strike="noStrike" kern="1200" cap="none" spc="0" normalizeH="0" baseline="0" noProof="0" dirty="0">
                <a:ln>
                  <a:noFill/>
                </a:ln>
                <a:solidFill>
                  <a:srgbClr val="C00000"/>
                </a:solidFill>
                <a:effectLst/>
                <a:uLnTx/>
                <a:uFillTx/>
                <a:latin typeface="Calibri"/>
                <a:ea typeface="+mn-ea"/>
                <a:cs typeface="Calibri"/>
              </a:rPr>
              <a:t>t(</a:t>
            </a:r>
            <a:r>
              <a:rPr kumimoji="0" sz="1800" b="1" i="0" u="none" strike="noStrike" kern="1200" cap="none" spc="1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1</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V1*2 </a:t>
            </a:r>
            <a:r>
              <a:rPr kumimoji="0" sz="1800" b="1" i="0" u="none" strike="noStrike" kern="1200" cap="none" spc="0" normalizeH="0" baseline="0" noProof="0" dirty="0">
                <a:ln>
                  <a:noFill/>
                </a:ln>
                <a:solidFill>
                  <a:srgbClr val="C00000"/>
                </a:solidFill>
                <a:effectLst/>
                <a:uLnTx/>
                <a:uFillTx/>
                <a:latin typeface="Calibri"/>
                <a:ea typeface="+mn-ea"/>
                <a:cs typeface="Calibri"/>
              </a:rPr>
              <a:t> V1+2 </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V1/2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V1/3 </a:t>
            </a:r>
            <a:r>
              <a:rPr kumimoji="0" sz="1800" b="1" i="0" u="none" strike="noStrike" kern="1200" cap="none" spc="0" normalizeH="0" baseline="0" noProof="0" dirty="0">
                <a:ln>
                  <a:noFill/>
                </a:ln>
                <a:solidFill>
                  <a:srgbClr val="C00000"/>
                </a:solidFill>
                <a:effectLst/>
                <a:uLnTx/>
                <a:uFillTx/>
                <a:latin typeface="Calibri"/>
                <a:ea typeface="+mn-ea"/>
                <a:cs typeface="Calibri"/>
              </a:rPr>
              <a:t> V</a:t>
            </a:r>
            <a:r>
              <a:rPr kumimoji="0" sz="1800" b="1" i="0" u="none" strike="noStrike" kern="1200" cap="none" spc="-5" normalizeH="0" baseline="0" noProof="0" dirty="0">
                <a:ln>
                  <a:noFill/>
                </a:ln>
                <a:solidFill>
                  <a:srgbClr val="C00000"/>
                </a:solidFill>
                <a:effectLst/>
                <a:uLnTx/>
                <a:uFillTx/>
                <a:latin typeface="Calibri"/>
                <a:ea typeface="+mn-ea"/>
                <a:cs typeface="Calibri"/>
              </a:rPr>
              <a:t>1</a:t>
            </a:r>
            <a:r>
              <a:rPr kumimoji="0" sz="1800" b="1" i="0" u="none" strike="noStrike" kern="1200" cap="none" spc="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1</a:t>
            </a:r>
            <a:r>
              <a:rPr kumimoji="0" sz="1800" b="1" i="0" u="none" strike="noStrike" kern="1200" cap="none" spc="0" normalizeH="0" baseline="0" noProof="0" dirty="0">
                <a:ln>
                  <a:noFill/>
                </a:ln>
                <a:solidFill>
                  <a:srgbClr val="C00000"/>
                </a:solidFill>
                <a:effectLst/>
                <a:uLnTx/>
                <a:uFillTx/>
                <a:latin typeface="Calibri"/>
                <a:ea typeface="+mn-ea"/>
                <a:cs typeface="Calibri"/>
              </a:rPr>
              <a:t>*2  V1 </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5636260" lvl="0" indent="0" algn="just"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class(</a:t>
            </a:r>
            <a:r>
              <a:rPr kumimoji="0" sz="1800" b="1" i="0" u="none" strike="noStrike" kern="1200" cap="none" spc="1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1</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cla</a:t>
            </a:r>
            <a:r>
              <a:rPr kumimoji="0" sz="1800" b="1" i="0" u="none" strike="noStrike" kern="1200" cap="none" spc="0" normalizeH="0" baseline="0" noProof="0" dirty="0">
                <a:ln>
                  <a:noFill/>
                </a:ln>
                <a:solidFill>
                  <a:srgbClr val="C00000"/>
                </a:solidFill>
                <a:effectLst/>
                <a:uLnTx/>
                <a:uFillTx/>
                <a:latin typeface="Calibri"/>
                <a:ea typeface="+mn-ea"/>
                <a:cs typeface="Calibri"/>
              </a:rPr>
              <a:t>ss(</a:t>
            </a:r>
            <a:r>
              <a:rPr kumimoji="0" sz="1800" b="1" i="0" u="none" strike="noStrike" kern="1200" cap="none" spc="1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2</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cla</a:t>
            </a:r>
            <a:r>
              <a:rPr kumimoji="0" sz="1800" b="1" i="0" u="none" strike="noStrike" kern="1200" cap="none" spc="0" normalizeH="0" baseline="0" noProof="0" dirty="0">
                <a:ln>
                  <a:noFill/>
                </a:ln>
                <a:solidFill>
                  <a:srgbClr val="C00000"/>
                </a:solidFill>
                <a:effectLst/>
                <a:uLnTx/>
                <a:uFillTx/>
                <a:latin typeface="Calibri"/>
                <a:ea typeface="+mn-ea"/>
                <a:cs typeface="Calibri"/>
              </a:rPr>
              <a:t>ss(</a:t>
            </a:r>
            <a:r>
              <a:rPr kumimoji="0" sz="1800" b="1" i="0" u="none" strike="noStrike" kern="1200" cap="none" spc="1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3</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cla</a:t>
            </a:r>
            <a:r>
              <a:rPr kumimoji="0" sz="1800" b="1" i="0" u="none" strike="noStrike" kern="1200" cap="none" spc="0" normalizeH="0" baseline="0" noProof="0" dirty="0">
                <a:ln>
                  <a:noFill/>
                </a:ln>
                <a:solidFill>
                  <a:srgbClr val="C00000"/>
                </a:solidFill>
                <a:effectLst/>
                <a:uLnTx/>
                <a:uFillTx/>
                <a:latin typeface="Calibri"/>
                <a:ea typeface="+mn-ea"/>
                <a:cs typeface="Calibri"/>
              </a:rPr>
              <a:t>ss(</a:t>
            </a:r>
            <a:r>
              <a:rPr kumimoji="0" sz="1800" b="1" i="0" u="none" strike="noStrike" kern="1200" cap="none" spc="10" normalizeH="0" baseline="0" noProof="0" dirty="0">
                <a:ln>
                  <a:noFill/>
                </a:ln>
                <a:solidFill>
                  <a:srgbClr val="C00000"/>
                </a:solidFill>
                <a:effectLst/>
                <a:uLnTx/>
                <a:uFillTx/>
                <a:latin typeface="Calibri"/>
                <a:ea typeface="+mn-ea"/>
                <a:cs typeface="Calibri"/>
              </a:rPr>
              <a:t>V</a:t>
            </a:r>
            <a:r>
              <a:rPr kumimoji="0" sz="1800" b="1" i="0" u="none" strike="noStrike" kern="1200" cap="none" spc="-5" normalizeH="0" baseline="0" noProof="0" dirty="0">
                <a:ln>
                  <a:noFill/>
                </a:ln>
                <a:solidFill>
                  <a:srgbClr val="C00000"/>
                </a:solidFill>
                <a:effectLst/>
                <a:uLnTx/>
                <a:uFillTx/>
                <a:latin typeface="Calibri"/>
                <a:ea typeface="+mn-ea"/>
                <a:cs typeface="Calibri"/>
              </a:rPr>
              <a:t>4</a:t>
            </a:r>
            <a:r>
              <a:rPr kumimoji="0" sz="1800" b="1" i="0" u="none" strike="noStrike" kern="1200" cap="none" spc="0"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3664" y="0"/>
            <a:ext cx="6880859" cy="914400"/>
          </a:xfrm>
          <a:prstGeom prst="rect">
            <a:avLst/>
          </a:prstGeom>
        </p:spPr>
        <p:txBody>
          <a:bodyPr vert="horz" wrap="square" lIns="0" tIns="64135" rIns="0" bIns="0" rtlCol="0">
            <a:spAutoFit/>
          </a:bodyPr>
          <a:lstStyle/>
          <a:p>
            <a:pPr algn="ctr">
              <a:lnSpc>
                <a:spcPct val="100000"/>
              </a:lnSpc>
              <a:spcBef>
                <a:spcPts val="505"/>
              </a:spcBef>
            </a:pPr>
            <a:r>
              <a:rPr sz="2400" spc="-5" dirty="0">
                <a:latin typeface="Arial"/>
                <a:cs typeface="Arial"/>
              </a:rPr>
              <a:t>D</a:t>
            </a:r>
            <a:r>
              <a:rPr sz="2800" spc="-5" dirty="0">
                <a:latin typeface="Arial"/>
                <a:cs typeface="Arial"/>
              </a:rPr>
              <a:t>ata</a:t>
            </a:r>
            <a:r>
              <a:rPr sz="2800" spc="20" dirty="0">
                <a:latin typeface="Arial"/>
                <a:cs typeface="Arial"/>
              </a:rPr>
              <a:t> </a:t>
            </a:r>
            <a:r>
              <a:rPr sz="2800" spc="-5" dirty="0">
                <a:latin typeface="Arial"/>
                <a:cs typeface="Arial"/>
              </a:rPr>
              <a:t>Structures/Data</a:t>
            </a:r>
            <a:r>
              <a:rPr sz="2800" spc="35" dirty="0">
                <a:latin typeface="Arial"/>
                <a:cs typeface="Arial"/>
              </a:rPr>
              <a:t> </a:t>
            </a:r>
            <a:r>
              <a:rPr sz="2800" spc="-5" dirty="0">
                <a:latin typeface="Arial"/>
                <a:cs typeface="Arial"/>
              </a:rPr>
              <a:t>Objects/Data</a:t>
            </a:r>
            <a:r>
              <a:rPr sz="2800" spc="40" dirty="0">
                <a:latin typeface="Arial"/>
                <a:cs typeface="Arial"/>
              </a:rPr>
              <a:t> </a:t>
            </a:r>
            <a:r>
              <a:rPr sz="2800" spc="-55" dirty="0">
                <a:latin typeface="Arial"/>
                <a:cs typeface="Arial"/>
              </a:rPr>
              <a:t>Types</a:t>
            </a:r>
            <a:endParaRPr sz="2800">
              <a:latin typeface="Arial"/>
              <a:cs typeface="Arial"/>
            </a:endParaRPr>
          </a:p>
          <a:p>
            <a:pPr marL="3175" algn="ctr">
              <a:lnSpc>
                <a:spcPct val="100000"/>
              </a:lnSpc>
              <a:spcBef>
                <a:spcPts val="355"/>
              </a:spcBef>
            </a:pPr>
            <a:r>
              <a:rPr sz="2400" spc="-25" dirty="0"/>
              <a:t>Vectors</a:t>
            </a:r>
            <a:endParaRPr sz="2400"/>
          </a:p>
        </p:txBody>
      </p:sp>
      <p:sp>
        <p:nvSpPr>
          <p:cNvPr id="3" name="object 3"/>
          <p:cNvSpPr txBox="1"/>
          <p:nvPr/>
        </p:nvSpPr>
        <p:spPr>
          <a:xfrm>
            <a:off x="78739" y="780364"/>
            <a:ext cx="3369310" cy="598614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700" b="1" i="0" u="none" strike="noStrike" kern="1200" cap="none" spc="0" normalizeH="0" baseline="0" noProof="0" dirty="0">
                <a:ln>
                  <a:noFill/>
                </a:ln>
                <a:solidFill>
                  <a:srgbClr val="C00000"/>
                </a:solidFill>
                <a:effectLst/>
                <a:uLnTx/>
                <a:uFillTx/>
                <a:latin typeface="Calibri"/>
                <a:ea typeface="+mn-ea"/>
                <a:cs typeface="Calibri"/>
              </a:rPr>
              <a:t>xm</a:t>
            </a:r>
            <a:r>
              <a:rPr kumimoji="0" sz="1700" b="1" i="0" u="none" strike="noStrike" kern="1200" cap="none" spc="-3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&lt;-</a:t>
            </a:r>
            <a:r>
              <a:rPr kumimoji="0" sz="1700" b="1" i="0" u="none" strike="noStrike" kern="1200" cap="none" spc="-10"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mean(V1)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274066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xm </a:t>
            </a:r>
            <a:r>
              <a:rPr kumimoji="0" sz="1700" b="1" i="0" u="none" strike="noStrike" kern="1200" cap="none" spc="0" normalizeH="0" baseline="0" noProof="0" dirty="0">
                <a:ln>
                  <a:noFill/>
                </a:ln>
                <a:solidFill>
                  <a:srgbClr val="C00000"/>
                </a:solidFill>
                <a:effectLst/>
                <a:uLnTx/>
                <a:uFillTx/>
                <a:latin typeface="Calibri"/>
                <a:ea typeface="+mn-ea"/>
                <a:cs typeface="Calibri"/>
              </a:rPr>
              <a:t> </a:t>
            </a:r>
            <a:r>
              <a:rPr kumimoji="0" sz="1700" b="1" i="0" u="none" strike="noStrike" kern="1200" cap="none" spc="-25" normalizeH="0" baseline="0" noProof="0" dirty="0">
                <a:ln>
                  <a:noFill/>
                </a:ln>
                <a:solidFill>
                  <a:srgbClr val="C00000"/>
                </a:solidFill>
                <a:effectLst/>
                <a:uLnTx/>
                <a:uFillTx/>
                <a:latin typeface="Calibri"/>
                <a:ea typeface="+mn-ea"/>
                <a:cs typeface="Calibri"/>
              </a:rPr>
              <a:t>s</a:t>
            </a:r>
            <a:r>
              <a:rPr kumimoji="0" sz="1700" b="1" i="0" u="none" strike="noStrike" kern="1200" cap="none" spc="0" normalizeH="0" baseline="0" noProof="0" dirty="0">
                <a:ln>
                  <a:noFill/>
                </a:ln>
                <a:solidFill>
                  <a:srgbClr val="C00000"/>
                </a:solidFill>
                <a:effectLst/>
                <a:uLnTx/>
                <a:uFillTx/>
                <a:latin typeface="Calibri"/>
                <a:ea typeface="+mn-ea"/>
                <a:cs typeface="Calibri"/>
              </a:rPr>
              <a:t>t</a:t>
            </a:r>
            <a:r>
              <a:rPr kumimoji="0" sz="1700" b="1" i="0" u="none" strike="noStrike" kern="1200" cap="none" spc="-10" normalizeH="0" baseline="0" noProof="0" dirty="0">
                <a:ln>
                  <a:noFill/>
                </a:ln>
                <a:solidFill>
                  <a:srgbClr val="C00000"/>
                </a:solidFill>
                <a:effectLst/>
                <a:uLnTx/>
                <a:uFillTx/>
                <a:latin typeface="Calibri"/>
                <a:ea typeface="+mn-ea"/>
                <a:cs typeface="Calibri"/>
              </a:rPr>
              <a:t>r</a:t>
            </a:r>
            <a:r>
              <a:rPr kumimoji="0" sz="1700" b="1" i="0" u="none" strike="noStrike" kern="1200" cap="none" spc="0" normalizeH="0" baseline="0" noProof="0" dirty="0">
                <a:ln>
                  <a:noFill/>
                </a:ln>
                <a:solidFill>
                  <a:srgbClr val="C00000"/>
                </a:solidFill>
                <a:effectLst/>
                <a:uLnTx/>
                <a:uFillTx/>
                <a:latin typeface="Calibri"/>
                <a:ea typeface="+mn-ea"/>
                <a:cs typeface="Calibri"/>
              </a:rPr>
              <a:t>(V1)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221361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0" normalizeH="0" baseline="0" noProof="0" dirty="0">
                <a:ln>
                  <a:noFill/>
                </a:ln>
                <a:solidFill>
                  <a:srgbClr val="C00000"/>
                </a:solidFill>
                <a:effectLst/>
                <a:uLnTx/>
                <a:uFillTx/>
                <a:latin typeface="Calibri"/>
                <a:ea typeface="+mn-ea"/>
                <a:cs typeface="Calibri"/>
              </a:rPr>
              <a:t>V6&lt;</a:t>
            </a:r>
            <a:r>
              <a:rPr kumimoji="0" sz="1700" b="1" i="0" u="none" strike="noStrike" kern="1200" cap="none" spc="-10" normalizeH="0" baseline="0" noProof="0" dirty="0">
                <a:ln>
                  <a:noFill/>
                </a:ln>
                <a:solidFill>
                  <a:srgbClr val="C00000"/>
                </a:solidFill>
                <a:effectLst/>
                <a:uLnTx/>
                <a:uFillTx/>
                <a:latin typeface="Calibri"/>
                <a:ea typeface="+mn-ea"/>
                <a:cs typeface="Calibri"/>
              </a:rPr>
              <a:t>-</a:t>
            </a:r>
            <a:r>
              <a:rPr kumimoji="0" sz="1700" b="1" i="0" u="none" strike="noStrike" kern="1200" cap="none" spc="-5" normalizeH="0" baseline="0" noProof="0" dirty="0">
                <a:ln>
                  <a:noFill/>
                </a:ln>
                <a:solidFill>
                  <a:srgbClr val="C00000"/>
                </a:solidFill>
                <a:effectLst/>
                <a:uLnTx/>
                <a:uFillTx/>
                <a:latin typeface="Calibri"/>
                <a:ea typeface="+mn-ea"/>
                <a:cs typeface="Calibri"/>
              </a:rPr>
              <a:t>c</a:t>
            </a:r>
            <a:r>
              <a:rPr kumimoji="0" sz="1700" b="1" i="0" u="none" strike="noStrike" kern="1200" cap="none" spc="-10" normalizeH="0" baseline="0" noProof="0" dirty="0">
                <a:ln>
                  <a:noFill/>
                </a:ln>
                <a:solidFill>
                  <a:srgbClr val="C00000"/>
                </a:solidFill>
                <a:effectLst/>
                <a:uLnTx/>
                <a:uFillTx/>
                <a:latin typeface="Calibri"/>
                <a:ea typeface="+mn-ea"/>
                <a:cs typeface="Calibri"/>
              </a:rPr>
              <a:t>(</a:t>
            </a:r>
            <a:r>
              <a:rPr kumimoji="0" sz="1700" b="1" i="0" u="none" strike="noStrike" kern="1200" cap="none" spc="0" normalizeH="0" baseline="0" noProof="0" dirty="0">
                <a:ln>
                  <a:noFill/>
                </a:ln>
                <a:solidFill>
                  <a:srgbClr val="C00000"/>
                </a:solidFill>
                <a:effectLst/>
                <a:uLnTx/>
                <a:uFillTx/>
                <a:latin typeface="Calibri"/>
                <a:ea typeface="+mn-ea"/>
                <a:cs typeface="Calibri"/>
              </a:rPr>
              <a:t>1:200)  V6</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V61</a:t>
            </a:r>
            <a:r>
              <a:rPr kumimoji="0" sz="1700" b="1" i="0" u="none" strike="noStrike" kern="1200" cap="none" spc="-2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&lt;-</a:t>
            </a:r>
            <a:r>
              <a:rPr kumimoji="0" sz="1700" b="1" i="0" u="none" strike="noStrike" kern="1200" cap="none" spc="-5" normalizeH="0" baseline="0" noProof="0" dirty="0">
                <a:ln>
                  <a:noFill/>
                </a:ln>
                <a:solidFill>
                  <a:srgbClr val="C00000"/>
                </a:solidFill>
                <a:effectLst/>
                <a:uLnTx/>
                <a:uFillTx/>
                <a:latin typeface="Calibri"/>
                <a:ea typeface="+mn-ea"/>
                <a:cs typeface="Calibri"/>
              </a:rPr>
              <a:t> c(0:10,</a:t>
            </a:r>
            <a:r>
              <a:rPr kumimoji="0" sz="1700" b="1" i="0" u="none" strike="noStrike" kern="1200" cap="none" spc="-1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50)</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V61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str(V61)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1462405"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V7&lt;-seq(1,</a:t>
            </a:r>
            <a:r>
              <a:rPr kumimoji="0" sz="1700" b="1" i="0" u="none" strike="noStrike" kern="1200" cap="none" spc="-3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3,</a:t>
            </a:r>
            <a:r>
              <a:rPr kumimoji="0" sz="1700" b="1" i="0" u="none" strike="noStrike" kern="1200" cap="none" spc="-10"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by=0.2) </a:t>
            </a:r>
            <a:r>
              <a:rPr kumimoji="0" sz="1700" b="1" i="0" u="none" strike="noStrike" kern="1200" cap="none" spc="-37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V7</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1410335"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0" normalizeH="0" baseline="0" noProof="0" dirty="0">
                <a:ln>
                  <a:noFill/>
                </a:ln>
                <a:solidFill>
                  <a:srgbClr val="C00000"/>
                </a:solidFill>
                <a:effectLst/>
                <a:uLnTx/>
                <a:uFillTx/>
                <a:latin typeface="Calibri"/>
                <a:ea typeface="+mn-ea"/>
                <a:cs typeface="Calibri"/>
              </a:rPr>
              <a:t>V71&lt;-seq(1,</a:t>
            </a:r>
            <a:r>
              <a:rPr kumimoji="0" sz="1700" b="1" i="0" u="none" strike="noStrike" kern="1200" cap="none" spc="-6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20,</a:t>
            </a:r>
            <a:r>
              <a:rPr kumimoji="0" sz="1700" b="1" i="0" u="none" strike="noStrike" kern="1200" cap="none" spc="-35"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by=2) </a:t>
            </a:r>
            <a:r>
              <a:rPr kumimoji="0" sz="1700" b="1" i="0" u="none" strike="noStrike" kern="1200" cap="none" spc="-37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V71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V8&lt;-LETTERS[1:5]</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2860675"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0" normalizeH="0" baseline="0" noProof="0" dirty="0">
                <a:ln>
                  <a:noFill/>
                </a:ln>
                <a:solidFill>
                  <a:srgbClr val="C00000"/>
                </a:solidFill>
                <a:effectLst/>
                <a:uLnTx/>
                <a:uFillTx/>
                <a:latin typeface="Calibri"/>
                <a:ea typeface="+mn-ea"/>
                <a:cs typeface="Calibri"/>
              </a:rPr>
              <a:t>V8 </a:t>
            </a:r>
            <a:r>
              <a:rPr kumimoji="0" sz="1700" b="1" i="0" u="none" strike="noStrike" kern="1200" cap="none" spc="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V1 </a:t>
            </a:r>
            <a:r>
              <a:rPr kumimoji="0" sz="1700" b="1" i="0" u="none" strike="noStrike" kern="1200" cap="none" spc="5"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V1[3]</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2422525"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V1[c(1,</a:t>
            </a:r>
            <a:r>
              <a:rPr kumimoji="0" sz="1700" b="1" i="0" u="none" strike="noStrike" kern="1200" cap="none" spc="-8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3)] </a:t>
            </a:r>
            <a:r>
              <a:rPr kumimoji="0" sz="1700" b="1" i="0" u="none" strike="noStrike" kern="1200" cap="none" spc="-370"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V1[2:3]</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V1[-1]</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2794635" lvl="0" indent="0" algn="l" defTabSz="914400" rtl="0" eaLnBrk="1" fontAlgn="auto" latinLnBrk="0" hangingPunct="1">
              <a:lnSpc>
                <a:spcPct val="100000"/>
              </a:lnSpc>
              <a:spcBef>
                <a:spcPts val="0"/>
              </a:spcBef>
              <a:spcAft>
                <a:spcPts val="0"/>
              </a:spcAft>
              <a:buClrTx/>
              <a:buSzTx/>
              <a:buFontTx/>
              <a:buNone/>
              <a:tabLst/>
              <a:defRPr/>
            </a:pPr>
            <a:r>
              <a:rPr kumimoji="0" sz="1700" b="1" i="0" u="none" strike="noStrike" kern="1200" cap="none" spc="0" normalizeH="0" baseline="0" noProof="0" dirty="0">
                <a:ln>
                  <a:noFill/>
                </a:ln>
                <a:solidFill>
                  <a:srgbClr val="C00000"/>
                </a:solidFill>
                <a:effectLst/>
                <a:uLnTx/>
                <a:uFillTx/>
                <a:latin typeface="Calibri"/>
                <a:ea typeface="+mn-ea"/>
                <a:cs typeface="Calibri"/>
              </a:rPr>
              <a:t>V1</a:t>
            </a:r>
            <a:r>
              <a:rPr kumimoji="0" sz="1700" b="1" i="0" u="none" strike="noStrike" kern="1200" cap="none" spc="-5" normalizeH="0" baseline="0" noProof="0" dirty="0">
                <a:ln>
                  <a:noFill/>
                </a:ln>
                <a:solidFill>
                  <a:srgbClr val="C00000"/>
                </a:solidFill>
                <a:effectLst/>
                <a:uLnTx/>
                <a:uFillTx/>
                <a:latin typeface="Calibri"/>
                <a:ea typeface="+mn-ea"/>
                <a:cs typeface="Calibri"/>
              </a:rPr>
              <a:t>[</a:t>
            </a:r>
            <a:r>
              <a:rPr kumimoji="0" sz="1700" b="1" i="0" u="none" strike="noStrike" kern="1200" cap="none" spc="-10" normalizeH="0" baseline="0" noProof="0" dirty="0">
                <a:ln>
                  <a:noFill/>
                </a:ln>
                <a:solidFill>
                  <a:srgbClr val="C00000"/>
                </a:solidFill>
                <a:effectLst/>
                <a:uLnTx/>
                <a:uFillTx/>
                <a:latin typeface="Calibri"/>
                <a:ea typeface="+mn-ea"/>
                <a:cs typeface="Calibri"/>
              </a:rPr>
              <a:t>-</a:t>
            </a:r>
            <a:r>
              <a:rPr kumimoji="0" sz="1700" b="1" i="0" u="none" strike="noStrike" kern="1200" cap="none" spc="0" normalizeH="0" baseline="0" noProof="0" dirty="0">
                <a:ln>
                  <a:noFill/>
                </a:ln>
                <a:solidFill>
                  <a:srgbClr val="C00000"/>
                </a:solidFill>
                <a:effectLst/>
                <a:uLnTx/>
                <a:uFillTx/>
                <a:latin typeface="Calibri"/>
                <a:ea typeface="+mn-ea"/>
                <a:cs typeface="Calibri"/>
              </a:rPr>
              <a:t>2]  </a:t>
            </a:r>
            <a:r>
              <a:rPr kumimoji="0" sz="1700" b="1" i="0" u="none" strike="noStrike" kern="1200" cap="none" spc="-5" normalizeH="0" baseline="0" noProof="0" dirty="0">
                <a:ln>
                  <a:noFill/>
                </a:ln>
                <a:solidFill>
                  <a:srgbClr val="C00000"/>
                </a:solidFill>
                <a:effectLst/>
                <a:uLnTx/>
                <a:uFillTx/>
                <a:latin typeface="Calibri"/>
                <a:ea typeface="+mn-ea"/>
                <a:cs typeface="Calibri"/>
              </a:rPr>
              <a:t>V1[6]</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12700" marR="5080" lvl="0" indent="0" algn="l" defTabSz="914400" rtl="0" eaLnBrk="1" fontAlgn="auto" latinLnBrk="0" hangingPunct="1">
              <a:lnSpc>
                <a:spcPct val="100000"/>
              </a:lnSpc>
              <a:spcBef>
                <a:spcPts val="0"/>
              </a:spcBef>
              <a:spcAft>
                <a:spcPts val="0"/>
              </a:spcAft>
              <a:buClrTx/>
              <a:buSzTx/>
              <a:buFontTx/>
              <a:buNone/>
              <a:tabLst>
                <a:tab pos="1383665" algn="l"/>
              </a:tabLst>
              <a:defRPr/>
            </a:pPr>
            <a:r>
              <a:rPr kumimoji="0" sz="1700" b="1" i="0" u="none" strike="noStrike" kern="1200" cap="none" spc="-5" normalizeH="0" baseline="0" noProof="0" dirty="0">
                <a:ln>
                  <a:noFill/>
                </a:ln>
                <a:solidFill>
                  <a:srgbClr val="C00000"/>
                </a:solidFill>
                <a:effectLst/>
                <a:uLnTx/>
                <a:uFillTx/>
                <a:latin typeface="Calibri"/>
                <a:ea typeface="+mn-ea"/>
                <a:cs typeface="Calibri"/>
              </a:rPr>
              <a:t>V1[2]</a:t>
            </a:r>
            <a:r>
              <a:rPr kumimoji="0" sz="1700" b="1" i="0" u="none" strike="noStrike" kern="1200" cap="none" spc="-1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&lt;-</a:t>
            </a:r>
            <a:r>
              <a:rPr kumimoji="0" sz="1700" b="1" i="0" u="none" strike="noStrike" kern="1200" cap="none" spc="1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0;	#</a:t>
            </a:r>
            <a:r>
              <a:rPr kumimoji="0" sz="1700" b="1" i="0" u="none" strike="noStrike" kern="1200" cap="none" spc="-2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modify</a:t>
            </a:r>
            <a:r>
              <a:rPr kumimoji="0" sz="1700" b="1" i="0" u="none" strike="noStrike" kern="1200" cap="none" spc="-35"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2nd</a:t>
            </a:r>
            <a:r>
              <a:rPr kumimoji="0" sz="1700" b="1" i="0" u="none" strike="noStrike" kern="1200" cap="none" spc="-25" normalizeH="0" baseline="0" noProof="0" dirty="0">
                <a:ln>
                  <a:noFill/>
                </a:ln>
                <a:solidFill>
                  <a:srgbClr val="C00000"/>
                </a:solidFill>
                <a:effectLst/>
                <a:uLnTx/>
                <a:uFillTx/>
                <a:latin typeface="Calibri"/>
                <a:ea typeface="+mn-ea"/>
                <a:cs typeface="Calibri"/>
              </a:rPr>
              <a:t> </a:t>
            </a:r>
            <a:r>
              <a:rPr kumimoji="0" sz="1700" b="1" i="0" u="none" strike="noStrike" kern="1200" cap="none" spc="-5" normalizeH="0" baseline="0" noProof="0" dirty="0">
                <a:ln>
                  <a:noFill/>
                </a:ln>
                <a:solidFill>
                  <a:srgbClr val="C00000"/>
                </a:solidFill>
                <a:effectLst/>
                <a:uLnTx/>
                <a:uFillTx/>
                <a:latin typeface="Calibri"/>
                <a:ea typeface="+mn-ea"/>
                <a:cs typeface="Calibri"/>
              </a:rPr>
              <a:t>element </a:t>
            </a:r>
            <a:r>
              <a:rPr kumimoji="0" sz="1700" b="1" i="0" u="none" strike="noStrike" kern="1200" cap="none" spc="-370" normalizeH="0" baseline="0" noProof="0" dirty="0">
                <a:ln>
                  <a:noFill/>
                </a:ln>
                <a:solidFill>
                  <a:srgbClr val="C00000"/>
                </a:solidFill>
                <a:effectLst/>
                <a:uLnTx/>
                <a:uFillTx/>
                <a:latin typeface="Calibri"/>
                <a:ea typeface="+mn-ea"/>
                <a:cs typeface="Calibri"/>
              </a:rPr>
              <a:t> </a:t>
            </a:r>
            <a:r>
              <a:rPr kumimoji="0" sz="1700" b="1" i="0" u="none" strike="noStrike" kern="1200" cap="none" spc="0" normalizeH="0" baseline="0" noProof="0" dirty="0">
                <a:ln>
                  <a:noFill/>
                </a:ln>
                <a:solidFill>
                  <a:srgbClr val="C00000"/>
                </a:solidFill>
                <a:effectLst/>
                <a:uLnTx/>
                <a:uFillTx/>
                <a:latin typeface="Calibri"/>
                <a:ea typeface="+mn-ea"/>
                <a:cs typeface="Calibri"/>
              </a:rPr>
              <a:t>V1</a:t>
            </a:r>
            <a:endParaRPr kumimoji="0" sz="17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376" y="0"/>
            <a:ext cx="6917690" cy="904875"/>
          </a:xfrm>
          <a:prstGeom prst="rect">
            <a:avLst/>
          </a:prstGeom>
        </p:spPr>
        <p:txBody>
          <a:bodyPr vert="horz" wrap="square" lIns="0" tIns="59055" rIns="0" bIns="0" rtlCol="0">
            <a:spAutoFit/>
          </a:bodyPr>
          <a:lstStyle/>
          <a:p>
            <a:pPr algn="ctr">
              <a:lnSpc>
                <a:spcPct val="100000"/>
              </a:lnSpc>
              <a:spcBef>
                <a:spcPts val="465"/>
              </a:spcBef>
            </a:pPr>
            <a:r>
              <a:rPr sz="2800" spc="-5" dirty="0">
                <a:latin typeface="Arial"/>
                <a:cs typeface="Arial"/>
              </a:rPr>
              <a:t>Data</a:t>
            </a:r>
            <a:r>
              <a:rPr sz="2800" spc="25" dirty="0">
                <a:latin typeface="Arial"/>
                <a:cs typeface="Arial"/>
              </a:rPr>
              <a:t> </a:t>
            </a:r>
            <a:r>
              <a:rPr sz="2800" spc="-5" dirty="0">
                <a:latin typeface="Arial"/>
                <a:cs typeface="Arial"/>
              </a:rPr>
              <a:t>Structures/Data</a:t>
            </a:r>
            <a:r>
              <a:rPr sz="2800" spc="35" dirty="0">
                <a:latin typeface="Arial"/>
                <a:cs typeface="Arial"/>
              </a:rPr>
              <a:t> </a:t>
            </a:r>
            <a:r>
              <a:rPr sz="2800" spc="-5" dirty="0">
                <a:latin typeface="Arial"/>
                <a:cs typeface="Arial"/>
              </a:rPr>
              <a:t>Objects/Data</a:t>
            </a:r>
            <a:r>
              <a:rPr sz="2800" spc="35" dirty="0">
                <a:latin typeface="Arial"/>
                <a:cs typeface="Arial"/>
              </a:rPr>
              <a:t> </a:t>
            </a:r>
            <a:r>
              <a:rPr sz="2800" spc="-55" dirty="0">
                <a:latin typeface="Arial"/>
                <a:cs typeface="Arial"/>
              </a:rPr>
              <a:t>Types</a:t>
            </a:r>
            <a:endParaRPr sz="2800">
              <a:latin typeface="Arial"/>
              <a:cs typeface="Arial"/>
            </a:endParaRPr>
          </a:p>
          <a:p>
            <a:pPr marL="3175" algn="ctr">
              <a:lnSpc>
                <a:spcPct val="100000"/>
              </a:lnSpc>
              <a:spcBef>
                <a:spcPts val="315"/>
              </a:spcBef>
            </a:pPr>
            <a:r>
              <a:rPr sz="2400" spc="-25" dirty="0"/>
              <a:t>Vectors</a:t>
            </a:r>
            <a:endParaRPr sz="2400"/>
          </a:p>
        </p:txBody>
      </p:sp>
      <p:sp>
        <p:nvSpPr>
          <p:cNvPr id="3" name="object 3"/>
          <p:cNvSpPr txBox="1"/>
          <p:nvPr/>
        </p:nvSpPr>
        <p:spPr>
          <a:xfrm>
            <a:off x="2066289" y="2622245"/>
            <a:ext cx="583882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also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 </a:t>
            </a:r>
            <a:r>
              <a:rPr kumimoji="0" sz="1800" b="0" i="0" u="none" strike="noStrike" kern="1200" cap="none" spc="-5" normalizeH="0" baseline="0" noProof="0" dirty="0">
                <a:ln>
                  <a:noFill/>
                </a:ln>
                <a:solidFill>
                  <a:prstClr val="black"/>
                </a:solidFill>
                <a:effectLst/>
                <a:uLnTx/>
                <a:uFillTx/>
                <a:latin typeface="Calibri"/>
                <a:ea typeface="+mn-ea"/>
                <a:cs typeface="Calibri"/>
              </a:rPr>
              <a:t>used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add </a:t>
            </a: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35" normalizeH="0" baseline="0" noProof="0" dirty="0">
                <a:ln>
                  <a:noFill/>
                </a:ln>
                <a:solidFill>
                  <a:prstClr val="black"/>
                </a:solidFill>
                <a:effectLst/>
                <a:uLnTx/>
                <a:uFillTx/>
                <a:latin typeface="Calibri"/>
                <a:ea typeface="+mn-ea"/>
                <a:cs typeface="Calibri"/>
              </a:rPr>
              <a:t>vector.</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78739" y="792987"/>
            <a:ext cx="1755139" cy="2480310"/>
          </a:xfrm>
          <a:prstGeom prst="rect">
            <a:avLst/>
          </a:prstGeom>
        </p:spPr>
        <p:txBody>
          <a:bodyPr vert="horz" wrap="square" lIns="0" tIns="12700" rIns="0" bIns="0" rtlCol="0">
            <a:spAutoFit/>
          </a:bodyPr>
          <a:lstStyle/>
          <a:p>
            <a:pPr marL="12700" marR="116205" lvl="0" indent="0" algn="l" defTabSz="914400" rtl="0" eaLnBrk="1" fontAlgn="auto" latinLnBrk="0" hangingPunct="1">
              <a:lnSpc>
                <a:spcPct val="127899"/>
              </a:lnSpc>
              <a:spcBef>
                <a:spcPts val="10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V8=c(10,-2,20,-4)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448309" lvl="0" indent="0" algn="l" defTabSz="914400" rtl="0" eaLnBrk="1" fontAlgn="auto" latinLnBrk="0" hangingPunct="1">
              <a:lnSpc>
                <a:spcPct val="1278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V8[V8&lt;0]</a:t>
            </a:r>
            <a:r>
              <a:rPr kumimoji="0" sz="1800" b="1" i="0" u="none" strike="noStrike" kern="1200" cap="none" spc="-4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5 </a:t>
            </a:r>
            <a:r>
              <a:rPr kumimoji="0" sz="1800" b="1" i="0" u="none" strike="noStrike" kern="1200" cap="none" spc="-39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5080" lvl="0" indent="0" algn="l" defTabSz="914400" rtl="0" eaLnBrk="1" fontAlgn="auto" latinLnBrk="0" hangingPunct="1">
              <a:lnSpc>
                <a:spcPct val="1278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length(V1)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V1=c(V1,40,50,60)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V1</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78739" y="3247390"/>
            <a:ext cx="12033885" cy="3455670"/>
          </a:xfrm>
          <a:prstGeom prst="rect">
            <a:avLst/>
          </a:prstGeom>
        </p:spPr>
        <p:txBody>
          <a:bodyPr vert="horz" wrap="square" lIns="0" tIns="88900" rIns="0" bIns="0" rtlCol="0">
            <a:spAutoFit/>
          </a:bodyPr>
          <a:lstStyle/>
          <a:p>
            <a:pPr marL="12700" marR="0" lvl="0" indent="0" algn="l" defTabSz="914400" rtl="0" eaLnBrk="1" fontAlgn="auto" latinLnBrk="0" hangingPunct="1">
              <a:lnSpc>
                <a:spcPct val="100000"/>
              </a:lnSpc>
              <a:spcBef>
                <a:spcPts val="70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V9</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c(0.5,</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NA,</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0.7)</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R</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supports</a:t>
            </a:r>
            <a:r>
              <a:rPr kumimoji="0" sz="1400" b="0" i="0" u="none" strike="noStrike" kern="1200" cap="none" spc="15" normalizeH="0" baseline="0" noProof="0" dirty="0">
                <a:ln>
                  <a:noFill/>
                </a:ln>
                <a:solidFill>
                  <a:prstClr val="black"/>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missing</a:t>
            </a:r>
            <a:r>
              <a:rPr kumimoji="0" sz="1400" b="0" i="0" u="none" strike="noStrike" kern="1200" cap="none" spc="-10" normalizeH="0" baseline="0" noProof="0" dirty="0">
                <a:ln>
                  <a:noFill/>
                </a:ln>
                <a:solidFill>
                  <a:prstClr val="black"/>
                </a:solidFill>
                <a:effectLst/>
                <a:uLnTx/>
                <a:uFillTx/>
                <a:latin typeface="Calibri"/>
                <a:ea typeface="+mn-ea"/>
                <a:cs typeface="Calibri"/>
              </a:rPr>
              <a:t> data</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in</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10" normalizeH="0" baseline="0" noProof="0" dirty="0">
                <a:ln>
                  <a:noFill/>
                </a:ln>
                <a:solidFill>
                  <a:prstClr val="black"/>
                </a:solidFill>
                <a:effectLst/>
                <a:uLnTx/>
                <a:uFillTx/>
                <a:latin typeface="Calibri"/>
                <a:ea typeface="+mn-ea"/>
                <a:cs typeface="Calibri"/>
              </a:rPr>
              <a:t>vectors. </a:t>
            </a:r>
            <a:r>
              <a:rPr kumimoji="0" sz="1400" b="0" i="0" u="none" strike="noStrike" kern="1200" cap="none" spc="-5" normalizeH="0" baseline="0" noProof="0" dirty="0">
                <a:ln>
                  <a:noFill/>
                </a:ln>
                <a:solidFill>
                  <a:prstClr val="black"/>
                </a:solidFill>
                <a:effectLst/>
                <a:uLnTx/>
                <a:uFillTx/>
                <a:latin typeface="Calibri"/>
                <a:ea typeface="+mn-ea"/>
                <a:cs typeface="Calibri"/>
              </a:rPr>
              <a:t>They</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10" normalizeH="0" baseline="0" noProof="0" dirty="0">
                <a:ln>
                  <a:noFill/>
                </a:ln>
                <a:solidFill>
                  <a:prstClr val="black"/>
                </a:solidFill>
                <a:effectLst/>
                <a:uLnTx/>
                <a:uFillTx/>
                <a:latin typeface="Calibri"/>
                <a:ea typeface="+mn-ea"/>
                <a:cs typeface="Calibri"/>
              </a:rPr>
              <a:t>are</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10" normalizeH="0" baseline="0" noProof="0" dirty="0">
                <a:ln>
                  <a:noFill/>
                </a:ln>
                <a:solidFill>
                  <a:prstClr val="black"/>
                </a:solidFill>
                <a:effectLst/>
                <a:uLnTx/>
                <a:uFillTx/>
                <a:latin typeface="Calibri"/>
                <a:ea typeface="+mn-ea"/>
                <a:cs typeface="Calibri"/>
              </a:rPr>
              <a:t>represented</a:t>
            </a:r>
            <a:r>
              <a:rPr kumimoji="0" sz="1400" b="0" i="0" u="none" strike="noStrike" kern="1200" cap="none" spc="2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as</a:t>
            </a:r>
            <a:r>
              <a:rPr kumimoji="0" sz="1400" b="0" i="0" u="none" strike="noStrike" kern="1200" cap="none" spc="5" normalizeH="0" baseline="0" noProof="0" dirty="0">
                <a:ln>
                  <a:noFill/>
                </a:ln>
                <a:solidFill>
                  <a:prstClr val="black"/>
                </a:solidFill>
                <a:effectLst/>
                <a:uLnTx/>
                <a:uFillTx/>
                <a:latin typeface="Calibri"/>
                <a:ea typeface="+mn-ea"/>
                <a:cs typeface="Calibri"/>
              </a:rPr>
              <a:t> NA</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(Not</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Available)</a:t>
            </a:r>
            <a:r>
              <a:rPr kumimoji="0" sz="1400" b="0" i="0" u="none" strike="noStrike" kern="1200" cap="none" spc="2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and</a:t>
            </a:r>
            <a:r>
              <a:rPr kumimoji="0" sz="1400" b="0" i="0" u="none" strike="noStrike" kern="1200" cap="none" spc="1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can</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be</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used</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10" normalizeH="0" baseline="0" noProof="0" dirty="0">
                <a:ln>
                  <a:noFill/>
                </a:ln>
                <a:solidFill>
                  <a:prstClr val="black"/>
                </a:solidFill>
                <a:effectLst/>
                <a:uLnTx/>
                <a:uFillTx/>
                <a:latin typeface="Calibri"/>
                <a:ea typeface="+mn-ea"/>
                <a:cs typeface="Calibri"/>
              </a:rPr>
              <a:t>for</a:t>
            </a:r>
            <a:r>
              <a:rPr kumimoji="0" sz="1400" b="0" i="0" u="none" strike="noStrike" kern="1200" cap="none" spc="-20" normalizeH="0" baseline="0" noProof="0" dirty="0">
                <a:ln>
                  <a:noFill/>
                </a:ln>
                <a:solidFill>
                  <a:prstClr val="black"/>
                </a:solidFill>
                <a:effectLst/>
                <a:uLnTx/>
                <a:uFillTx/>
                <a:latin typeface="Calibri"/>
                <a:ea typeface="+mn-ea"/>
                <a:cs typeface="Calibri"/>
              </a:rPr>
              <a:t> </a:t>
            </a:r>
            <a:r>
              <a:rPr kumimoji="0" sz="1400" b="0" i="0" u="none" strike="noStrike" kern="1200" cap="none" spc="0" normalizeH="0" baseline="0" noProof="0" dirty="0">
                <a:ln>
                  <a:noFill/>
                </a:ln>
                <a:solidFill>
                  <a:prstClr val="black"/>
                </a:solidFill>
                <a:effectLst/>
                <a:uLnTx/>
                <a:uFillTx/>
                <a:latin typeface="Calibri"/>
                <a:ea typeface="+mn-ea"/>
                <a:cs typeface="Calibri"/>
              </a:rPr>
              <a:t>all</a:t>
            </a:r>
            <a:r>
              <a:rPr kumimoji="0" sz="1400" b="0" i="0" u="none" strike="noStrike" kern="1200" cap="none" spc="15"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the</a:t>
            </a:r>
            <a:r>
              <a:rPr kumimoji="0" sz="1400" b="0" i="0" u="none" strike="noStrike" kern="1200" cap="none" spc="5" normalizeH="0" baseline="0" noProof="0" dirty="0">
                <a:ln>
                  <a:noFill/>
                </a:ln>
                <a:solidFill>
                  <a:prstClr val="black"/>
                </a:solidFill>
                <a:effectLst/>
                <a:uLnTx/>
                <a:uFillTx/>
                <a:latin typeface="Calibri"/>
                <a:ea typeface="+mn-ea"/>
                <a:cs typeface="Calibri"/>
              </a:rPr>
              <a:t> </a:t>
            </a:r>
            <a:r>
              <a:rPr kumimoji="0" sz="1400" b="0" i="0" u="none" strike="noStrike" kern="1200" cap="none" spc="-10" normalizeH="0" baseline="0" noProof="0" dirty="0">
                <a:ln>
                  <a:noFill/>
                </a:ln>
                <a:solidFill>
                  <a:prstClr val="black"/>
                </a:solidFill>
                <a:effectLst/>
                <a:uLnTx/>
                <a:uFillTx/>
                <a:latin typeface="Calibri"/>
                <a:ea typeface="+mn-ea"/>
                <a:cs typeface="Calibri"/>
              </a:rPr>
              <a:t>vector</a:t>
            </a:r>
            <a:r>
              <a:rPr kumimoji="0" sz="1400" b="0" i="0" u="none" strike="noStrike" kern="1200" cap="none" spc="10" normalizeH="0" baseline="0" noProof="0" dirty="0">
                <a:ln>
                  <a:noFill/>
                </a:ln>
                <a:solidFill>
                  <a:prstClr val="black"/>
                </a:solidFill>
                <a:effectLst/>
                <a:uLnTx/>
                <a:uFillTx/>
                <a:latin typeface="Calibri"/>
                <a:ea typeface="+mn-ea"/>
                <a:cs typeface="Calibri"/>
              </a:rPr>
              <a:t> </a:t>
            </a:r>
            <a:r>
              <a:rPr kumimoji="0" sz="1400" b="0" i="0" u="none" strike="noStrike" kern="1200" cap="none" spc="-5" normalizeH="0" baseline="0" noProof="0" dirty="0">
                <a:ln>
                  <a:noFill/>
                </a:ln>
                <a:solidFill>
                  <a:prstClr val="black"/>
                </a:solidFill>
                <a:effectLst/>
                <a:uLnTx/>
                <a:uFillTx/>
                <a:latin typeface="Calibri"/>
                <a:ea typeface="+mn-ea"/>
                <a:cs typeface="Calibri"/>
              </a:rPr>
              <a:t>types</a:t>
            </a:r>
            <a:endParaRPr kumimoji="0" sz="14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60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V9</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5080" lvl="0" indent="0" algn="l" defTabSz="914400" rtl="0" eaLnBrk="1" fontAlgn="auto" latinLnBrk="0" hangingPunct="1">
              <a:lnSpc>
                <a:spcPct val="100000"/>
              </a:lnSpc>
              <a:spcBef>
                <a:spcPts val="60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anyNA(V9)</a:t>
            </a:r>
            <a:r>
              <a:rPr kumimoji="0" sz="1800" b="1" i="0" u="none" strike="noStrike" kern="1200" cap="none" spc="114" normalizeH="0" baseline="0" noProof="0" dirty="0">
                <a:ln>
                  <a:noFill/>
                </a:ln>
                <a:solidFill>
                  <a:srgbClr val="C00000"/>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#anyNA()</a:t>
            </a:r>
            <a:r>
              <a:rPr kumimoji="0" sz="1800" b="0" i="0" u="none" strike="noStrike" kern="1200" cap="none" spc="1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returns</a:t>
            </a:r>
            <a:r>
              <a:rPr kumimoji="0" sz="1800" b="0" i="0" u="none" strike="noStrike" kern="1200" cap="none" spc="1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TRUE</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if</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vector</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contains</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any</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missing</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1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The</a:t>
            </a:r>
            <a:r>
              <a:rPr kumimoji="0" sz="1800" b="0" i="0" u="none" strike="noStrike" kern="1200" cap="none" spc="1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is.na()</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indicates</a:t>
            </a:r>
            <a:r>
              <a:rPr kumimoji="0" sz="1800" b="0" i="0" u="none" strike="noStrike" kern="1200" cap="none" spc="13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39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vectors</a:t>
            </a:r>
            <a:r>
              <a:rPr kumimoji="0" sz="1800" b="0" i="0" u="none" strike="noStrike" kern="1200" cap="none" spc="-5" normalizeH="0" baseline="0" noProof="0" dirty="0">
                <a:ln>
                  <a:noFill/>
                </a:ln>
                <a:solidFill>
                  <a:prstClr val="black"/>
                </a:solidFill>
                <a:effectLst/>
                <a:uLnTx/>
                <a:uFillTx/>
                <a:latin typeface="Calibri"/>
                <a:ea typeface="+mn-ea"/>
                <a:cs typeface="Calibri"/>
              </a:rPr>
              <a:t> that </a:t>
            </a:r>
            <a:r>
              <a:rPr kumimoji="0" sz="1800" b="0" i="0" u="none" strike="noStrike" kern="1200" cap="none" spc="-10" normalizeH="0" baseline="0" noProof="0" dirty="0">
                <a:ln>
                  <a:noFill/>
                </a:ln>
                <a:solidFill>
                  <a:prstClr val="black"/>
                </a:solidFill>
                <a:effectLst/>
                <a:uLnTx/>
                <a:uFillTx/>
                <a:latin typeface="Calibri"/>
                <a:ea typeface="+mn-ea"/>
                <a:cs typeface="Calibri"/>
              </a:rPr>
              <a:t>represent</a:t>
            </a:r>
            <a:r>
              <a:rPr kumimoji="0" sz="1800" b="0" i="0" u="none" strike="noStrike" kern="1200" cap="none" spc="0" normalizeH="0" baseline="0" noProof="0" dirty="0">
                <a:ln>
                  <a:noFill/>
                </a:ln>
                <a:solidFill>
                  <a:prstClr val="black"/>
                </a:solidFill>
                <a:effectLst/>
                <a:uLnTx/>
                <a:uFillTx/>
                <a:latin typeface="Calibri"/>
                <a:ea typeface="+mn-ea"/>
                <a:cs typeface="Calibri"/>
              </a:rPr>
              <a:t> missing</a:t>
            </a:r>
            <a:r>
              <a:rPr kumimoji="0" sz="1800" b="0" i="0" u="none" strike="noStrike" kern="1200" cap="none" spc="-10" normalizeH="0" baseline="0" noProof="0" dirty="0">
                <a:ln>
                  <a:noFill/>
                </a:ln>
                <a:solidFill>
                  <a:prstClr val="black"/>
                </a:solidFill>
                <a:effectLst/>
                <a:uLnTx/>
                <a:uFillTx/>
                <a:latin typeface="Calibri"/>
                <a:ea typeface="+mn-ea"/>
                <a:cs typeface="Calibri"/>
              </a:rPr>
              <a:t> data.</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60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V10=c(1,'a')</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60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V10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4909185" lvl="0" indent="0" algn="l" defTabSz="914400" rtl="0" eaLnBrk="1" fontAlgn="auto" latinLnBrk="0" hangingPunct="1">
              <a:lnSpc>
                <a:spcPct val="127800"/>
              </a:lnSpc>
              <a:spcBef>
                <a:spcPts val="0"/>
              </a:spcBef>
              <a:spcAft>
                <a:spcPts val="0"/>
              </a:spcAft>
              <a:buClrTx/>
              <a:buSzTx/>
              <a:buFontTx/>
              <a:buNone/>
              <a:tabLst>
                <a:tab pos="2771140" algn="l"/>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dim(V1)</a:t>
            </a:r>
            <a:r>
              <a:rPr kumimoji="0" sz="1800" b="1" i="0" u="none" strike="noStrike" kern="1200" cap="none" spc="400" normalizeH="0" baseline="0" noProof="0" dirty="0">
                <a:ln>
                  <a:noFill/>
                </a:ln>
                <a:solidFill>
                  <a:srgbClr val="C00000"/>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#returns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NULL</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because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atomic</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vector</a:t>
            </a:r>
            <a:r>
              <a:rPr kumimoji="0" sz="1800" b="0" i="0" u="none" strike="noStrike" kern="1200" cap="none" spc="-5" normalizeH="0" baseline="0" noProof="0" dirty="0">
                <a:ln>
                  <a:noFill/>
                </a:ln>
                <a:solidFill>
                  <a:prstClr val="black"/>
                </a:solidFill>
                <a:effectLst/>
                <a:uLnTx/>
                <a:uFillTx/>
                <a:latin typeface="Calibri"/>
                <a:ea typeface="+mn-ea"/>
                <a:cs typeface="Calibri"/>
              </a:rPr>
              <a:t> doesn’t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have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dimension. </a:t>
            </a:r>
            <a:r>
              <a:rPr kumimoji="0" sz="1800" b="0" i="0" u="none" strike="noStrike" kern="1200" cap="none" spc="-39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V11</a:t>
            </a:r>
            <a:r>
              <a:rPr kumimoji="0" sz="1800" b="1" i="0" u="none" strike="noStrike" kern="1200" cap="none" spc="0" normalizeH="0" baseline="0" noProof="0" dirty="0">
                <a:ln>
                  <a:noFill/>
                </a:ln>
                <a:solidFill>
                  <a:srgbClr val="C00000"/>
                </a:solidFill>
                <a:effectLst/>
                <a:uLnTx/>
                <a:uFillTx/>
                <a:latin typeface="Calibri"/>
                <a:ea typeface="+mn-ea"/>
                <a:cs typeface="Calibri"/>
              </a:rPr>
              <a:t> &lt;-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cbind(1,</a:t>
            </a:r>
            <a:r>
              <a:rPr kumimoji="0" sz="1800" b="1" i="0" u="none" strike="noStrike" kern="1200" cap="none" spc="-5" normalizeH="0" baseline="0" noProof="0" dirty="0">
                <a:ln>
                  <a:noFill/>
                </a:ln>
                <a:solidFill>
                  <a:srgbClr val="C00000"/>
                </a:solidFill>
                <a:effectLst/>
                <a:uLnTx/>
                <a:uFillTx/>
                <a:latin typeface="Calibri"/>
                <a:ea typeface="+mn-ea"/>
                <a:cs typeface="Calibri"/>
              </a:rPr>
              <a:t> 2,</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3,</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4,</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5)	</a:t>
            </a:r>
            <a:r>
              <a:rPr kumimoji="0" sz="1800" b="0" i="0" u="none" strike="noStrike" kern="1200" cap="none" spc="-25" normalizeH="0" baseline="0" noProof="0" dirty="0">
                <a:ln>
                  <a:noFill/>
                </a:ln>
                <a:solidFill>
                  <a:prstClr val="black"/>
                </a:solidFill>
                <a:effectLst/>
                <a:uLnTx/>
                <a:uFillTx/>
                <a:latin typeface="Calibri"/>
                <a:ea typeface="+mn-ea"/>
                <a:cs typeface="Calibri"/>
              </a:rPr>
              <a:t>#We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create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true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vector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cbind()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class(V11)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600"/>
              </a:spcBef>
              <a:spcAft>
                <a:spcPts val="0"/>
              </a:spcAft>
              <a:buClrTx/>
              <a:buSzTx/>
              <a:buFontTx/>
              <a:buNone/>
              <a:tabLst>
                <a:tab pos="1252855"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dim(V11)	</a:t>
            </a:r>
            <a:r>
              <a:rPr kumimoji="0" sz="1800" b="0" i="0" u="none" strike="noStrike" kern="1200" cap="none" spc="-5" normalizeH="0" baseline="0" noProof="0" dirty="0">
                <a:ln>
                  <a:noFill/>
                </a:ln>
                <a:solidFill>
                  <a:prstClr val="black"/>
                </a:solidFill>
                <a:effectLst/>
                <a:uLnTx/>
                <a:uFillTx/>
                <a:latin typeface="Calibri"/>
                <a:ea typeface="+mn-ea"/>
                <a:cs typeface="Calibri"/>
              </a:rPr>
              <a:t>#This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returns</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dimension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(number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LInes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first,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number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Columns).</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1" y="67685"/>
            <a:ext cx="11750548" cy="689932"/>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Data</a:t>
            </a:r>
            <a:r>
              <a:rPr spc="-35" dirty="0">
                <a:latin typeface="Arial"/>
                <a:cs typeface="Arial"/>
              </a:rPr>
              <a:t> </a:t>
            </a:r>
            <a:r>
              <a:rPr dirty="0">
                <a:latin typeface="Arial"/>
                <a:cs typeface="Arial"/>
              </a:rPr>
              <a:t>Structures/Data</a:t>
            </a:r>
            <a:r>
              <a:rPr spc="-50" dirty="0">
                <a:latin typeface="Arial"/>
                <a:cs typeface="Arial"/>
              </a:rPr>
              <a:t> </a:t>
            </a:r>
            <a:r>
              <a:rPr spc="-5" dirty="0">
                <a:latin typeface="Arial"/>
                <a:cs typeface="Arial"/>
              </a:rPr>
              <a:t>Objects/Data</a:t>
            </a:r>
            <a:r>
              <a:rPr spc="-45" dirty="0">
                <a:latin typeface="Arial"/>
                <a:cs typeface="Arial"/>
              </a:rPr>
              <a:t> </a:t>
            </a:r>
            <a:r>
              <a:rPr spc="-50" dirty="0">
                <a:latin typeface="Arial"/>
                <a:cs typeface="Arial"/>
              </a:rPr>
              <a:t>Types</a:t>
            </a:r>
          </a:p>
        </p:txBody>
      </p:sp>
      <p:sp>
        <p:nvSpPr>
          <p:cNvPr id="3" name="object 3"/>
          <p:cNvSpPr txBox="1"/>
          <p:nvPr/>
        </p:nvSpPr>
        <p:spPr>
          <a:xfrm>
            <a:off x="258572" y="538098"/>
            <a:ext cx="11853545" cy="1875789"/>
          </a:xfrm>
          <a:prstGeom prst="rect">
            <a:avLst/>
          </a:prstGeom>
        </p:spPr>
        <p:txBody>
          <a:bodyPr vert="horz" wrap="square" lIns="0" tIns="146685" rIns="0" bIns="0" rtlCol="0">
            <a:spAutoFit/>
          </a:bodyPr>
          <a:lstStyle/>
          <a:p>
            <a:pPr marL="0" marR="170180" lvl="0" indent="0" algn="ctr"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Lists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76225" marR="0" lvl="0" indent="-264160" algn="l" defTabSz="914400" rtl="0" eaLnBrk="1" fontAlgn="auto" latinLnBrk="0" hangingPunct="1">
              <a:lnSpc>
                <a:spcPct val="100000"/>
              </a:lnSpc>
              <a:spcBef>
                <a:spcPts val="790"/>
              </a:spcBef>
              <a:spcAft>
                <a:spcPts val="0"/>
              </a:spcAft>
              <a:buClrTx/>
              <a:buSzTx/>
              <a:buFont typeface="Arial MT"/>
              <a:buChar char="•"/>
              <a:tabLst>
                <a:tab pos="276225" algn="l"/>
                <a:tab pos="27686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Lists</a:t>
            </a:r>
            <a:r>
              <a:rPr kumimoji="0" sz="1800" b="0" i="0" u="none" strike="noStrike" kern="1200" cap="none" spc="35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35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one</a:t>
            </a:r>
            <a:r>
              <a:rPr kumimoji="0" sz="1800" b="0" i="0" u="none" strike="noStrike" kern="1200" cap="none" spc="36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35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36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basic</a:t>
            </a:r>
            <a:r>
              <a:rPr kumimoji="0" sz="1800" b="0" i="0" u="none" strike="noStrike" kern="1200" cap="none" spc="34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3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r>
              <a:rPr kumimoji="0" sz="1800" b="0" i="0" u="none" strike="noStrike" kern="1200" cap="none" spc="37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35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objects</a:t>
            </a:r>
            <a:r>
              <a:rPr kumimoji="0" sz="1800" b="0" i="0" u="none" strike="noStrike" kern="1200" cap="none" spc="36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containing</a:t>
            </a:r>
            <a:r>
              <a:rPr kumimoji="0" sz="1800" b="0" i="0" u="none" strike="noStrike" kern="1200" cap="none" spc="36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34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elements</a:t>
            </a:r>
            <a:r>
              <a:rPr kumimoji="0" sz="1800" b="1" i="0" u="none" strike="noStrike" kern="1200" cap="none" spc="36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34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different</a:t>
            </a:r>
            <a:r>
              <a:rPr kumimoji="0" sz="1800" b="1" i="0" u="none" strike="noStrike" kern="1200" cap="none" spc="36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35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types</a:t>
            </a:r>
            <a:r>
              <a:rPr kumimoji="0" sz="1800" b="1" i="0" u="none" strike="noStrike" kern="1200" cap="none" spc="360" normalizeH="0" baseline="0" noProof="0" dirty="0">
                <a:ln>
                  <a:noFill/>
                </a:ln>
                <a:solidFill>
                  <a:prstClr val="black"/>
                </a:solidFill>
                <a:effectLst/>
                <a:uLnTx/>
                <a:uFillTx/>
                <a:latin typeface="Calibri"/>
                <a:ea typeface="+mn-ea"/>
                <a:cs typeface="Calibri"/>
              </a:rPr>
              <a:t> </a:t>
            </a:r>
            <a:r>
              <a:rPr kumimoji="0" sz="1800" b="1" i="0" u="none" strike="noStrike" kern="1200" cap="none" spc="-20" normalizeH="0" baseline="0" noProof="0" dirty="0">
                <a:ln>
                  <a:noFill/>
                </a:ln>
                <a:solidFill>
                  <a:prstClr val="black"/>
                </a:solidFill>
                <a:effectLst/>
                <a:uLnTx/>
                <a:uFillTx/>
                <a:latin typeface="Calibri"/>
                <a:ea typeface="+mn-ea"/>
                <a:cs typeface="Calibri"/>
              </a:rPr>
              <a:t>like</a:t>
            </a:r>
            <a:r>
              <a:rPr kumimoji="0" sz="1800" b="1" i="0" u="none" strike="noStrike" kern="1200" cap="none" spc="345" normalizeH="0" baseline="0" noProof="0" dirty="0">
                <a:ln>
                  <a:noFill/>
                </a:ln>
                <a:solidFill>
                  <a:prstClr val="black"/>
                </a:solidFill>
                <a:effectLst/>
                <a:uLnTx/>
                <a:uFillTx/>
                <a:latin typeface="Calibri"/>
                <a:ea typeface="+mn-ea"/>
                <a:cs typeface="Calibri"/>
              </a:rPr>
              <a:t> </a:t>
            </a:r>
            <a:r>
              <a:rPr kumimoji="0" sz="1800" b="1" i="0" u="none" strike="noStrike" kern="1200" cap="none" spc="-25" normalizeH="0" baseline="0" noProof="0" dirty="0">
                <a:ln>
                  <a:noFill/>
                </a:ln>
                <a:solidFill>
                  <a:prstClr val="black"/>
                </a:solidFill>
                <a:effectLst/>
                <a:uLnTx/>
                <a:uFillTx/>
                <a:latin typeface="Calibri"/>
                <a:ea typeface="+mn-ea"/>
                <a:cs typeface="Calibri"/>
              </a:rPr>
              <a:t>number,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76225"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25" normalizeH="0" baseline="0" noProof="0" dirty="0">
                <a:ln>
                  <a:noFill/>
                </a:ln>
                <a:solidFill>
                  <a:prstClr val="black"/>
                </a:solidFill>
                <a:effectLst/>
                <a:uLnTx/>
                <a:uFillTx/>
                <a:latin typeface="Calibri"/>
                <a:ea typeface="+mn-ea"/>
                <a:cs typeface="Calibri"/>
              </a:rPr>
              <a:t>character,</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strings.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also</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contain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vectors,</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matrices,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nested</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list</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itself</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inside</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it</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as</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elements.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850" b="0" i="0" u="none" strike="noStrike" kern="1200" cap="none" spc="0" normalizeH="0" baseline="0" noProof="0">
              <a:ln>
                <a:noFill/>
              </a:ln>
              <a:solidFill>
                <a:prstClr val="black"/>
              </a:solidFill>
              <a:effectLst/>
              <a:uLnTx/>
              <a:uFillTx/>
              <a:latin typeface="Calibri"/>
              <a:ea typeface="+mn-ea"/>
              <a:cs typeface="Calibri"/>
            </a:endParaRPr>
          </a:p>
          <a:p>
            <a:pPr marL="276225" marR="0" lvl="0" indent="-264160" algn="l" defTabSz="914400" rtl="0" eaLnBrk="1" fontAlgn="auto" latinLnBrk="0" hangingPunct="1">
              <a:lnSpc>
                <a:spcPct val="100000"/>
              </a:lnSpc>
              <a:spcBef>
                <a:spcPts val="0"/>
              </a:spcBef>
              <a:spcAft>
                <a:spcPts val="0"/>
              </a:spcAft>
              <a:buClrTx/>
              <a:buSzTx/>
              <a:buFont typeface="Arial MT"/>
              <a:buChar char="•"/>
              <a:tabLst>
                <a:tab pos="276225" algn="l"/>
                <a:tab pos="27686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List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created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list()</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1160780" y="2678048"/>
            <a:ext cx="24364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L1=list(10,'a',20.5,"Raju")</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5" name="object 5"/>
          <p:cNvSpPr txBox="1"/>
          <p:nvPr/>
        </p:nvSpPr>
        <p:spPr>
          <a:xfrm>
            <a:off x="3777741" y="2703956"/>
            <a:ext cx="113919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10" normalizeH="0" baseline="0" noProof="0" dirty="0">
                <a:ln>
                  <a:noFill/>
                </a:ln>
                <a:solidFill>
                  <a:prstClr val="black"/>
                </a:solidFill>
                <a:effectLst/>
                <a:uLnTx/>
                <a:uFillTx/>
                <a:latin typeface="Calibri"/>
                <a:ea typeface="+mn-ea"/>
                <a:cs typeface="Calibri"/>
              </a:rPr>
              <a:t>#Creating</a:t>
            </a:r>
            <a:r>
              <a:rPr kumimoji="0" sz="1600" b="0" i="0" u="none" strike="noStrike" kern="1200" cap="none" spc="-5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List</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6" name="object 6"/>
          <p:cNvSpPr txBox="1"/>
          <p:nvPr/>
        </p:nvSpPr>
        <p:spPr>
          <a:xfrm>
            <a:off x="1160780" y="2952323"/>
            <a:ext cx="9520555" cy="2495550"/>
          </a:xfrm>
          <a:prstGeom prst="rect">
            <a:avLst/>
          </a:prstGeom>
        </p:spPr>
        <p:txBody>
          <a:bodyPr vert="horz" wrap="square" lIns="0" tIns="149860" rIns="0" bIns="0" rtlCol="0">
            <a:spAutoFit/>
          </a:bodyPr>
          <a:lstStyle/>
          <a:p>
            <a:pPr marL="12700" marR="0" lvl="0" indent="0" algn="l" defTabSz="914400" rtl="0" eaLnBrk="1" fontAlgn="auto" latinLnBrk="0" hangingPunct="1">
              <a:lnSpc>
                <a:spcPct val="100000"/>
              </a:lnSpc>
              <a:spcBef>
                <a:spcPts val="1180"/>
              </a:spcBef>
              <a:spcAft>
                <a:spcPts val="0"/>
              </a:spcAft>
              <a:buClrTx/>
              <a:buSzTx/>
              <a:buFontTx/>
              <a:buNone/>
              <a:tabLst>
                <a:tab pos="748665"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L1	</a:t>
            </a:r>
            <a:r>
              <a:rPr kumimoji="0" sz="1800" b="0" i="0" u="none" strike="noStrike" kern="1200" cap="none" spc="-10" normalizeH="0" baseline="0" noProof="0" dirty="0">
                <a:ln>
                  <a:noFill/>
                </a:ln>
                <a:solidFill>
                  <a:prstClr val="black"/>
                </a:solidFill>
                <a:effectLst/>
                <a:uLnTx/>
                <a:uFillTx/>
                <a:latin typeface="Calibri"/>
                <a:ea typeface="+mn-ea"/>
                <a:cs typeface="Calibri"/>
              </a:rPr>
              <a:t>#Printing</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List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L2=list(11,'b',30.5,"Sanju",L1)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typeof(L1)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length(L1)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tab pos="11176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L1[c(1:2)]	</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index </a:t>
            </a:r>
            <a:r>
              <a:rPr kumimoji="0" sz="1600" b="0" i="0" u="none" strike="noStrike" kern="1200" cap="none" spc="-5" normalizeH="0" baseline="0" noProof="0" dirty="0">
                <a:ln>
                  <a:noFill/>
                </a:ln>
                <a:solidFill>
                  <a:prstClr val="black"/>
                </a:solidFill>
                <a:effectLst/>
                <a:uLnTx/>
                <a:uFillTx/>
                <a:latin typeface="Calibri"/>
                <a:ea typeface="+mn-ea"/>
                <a:cs typeface="Calibri"/>
              </a:rPr>
              <a:t>using</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integer</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vector</a:t>
            </a:r>
            <a:r>
              <a:rPr kumimoji="0" sz="1600" b="0" i="0" u="none" strike="noStrike" kern="1200" cap="none" spc="3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Indexing</a:t>
            </a:r>
            <a:r>
              <a:rPr kumimoji="0" sz="1600" b="0" i="0" u="none" strike="noStrike" kern="1200" cap="none" spc="-3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with</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will</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give</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us</a:t>
            </a:r>
            <a:r>
              <a:rPr kumimoji="0" sz="1600" b="0" i="0" u="none" strike="noStrike" kern="1200" cap="none" spc="4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sublist</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not</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the</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5" normalizeH="0" baseline="0" noProof="0" dirty="0">
                <a:ln>
                  <a:noFill/>
                </a:ln>
                <a:solidFill>
                  <a:prstClr val="black"/>
                </a:solidFill>
                <a:effectLst/>
                <a:uLnTx/>
                <a:uFillTx/>
                <a:latin typeface="Calibri"/>
                <a:ea typeface="+mn-ea"/>
                <a:cs typeface="Calibri"/>
              </a:rPr>
              <a:t>content</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inside the</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component.</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7" name="object 7"/>
          <p:cNvSpPr txBox="1"/>
          <p:nvPr/>
        </p:nvSpPr>
        <p:spPr>
          <a:xfrm>
            <a:off x="1160780" y="5559044"/>
            <a:ext cx="57277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1[-2]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object 8"/>
          <p:cNvSpPr txBox="1"/>
          <p:nvPr/>
        </p:nvSpPr>
        <p:spPr>
          <a:xfrm>
            <a:off x="2127250" y="5584952"/>
            <a:ext cx="44983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using</a:t>
            </a:r>
            <a:r>
              <a:rPr kumimoji="0" sz="1600" b="0" i="0" u="none" strike="noStrike" kern="1200" cap="none" spc="-10" normalizeH="0" baseline="0" noProof="0" dirty="0">
                <a:ln>
                  <a:noFill/>
                </a:ln>
                <a:solidFill>
                  <a:prstClr val="black"/>
                </a:solidFill>
                <a:effectLst/>
                <a:uLnTx/>
                <a:uFillTx/>
                <a:latin typeface="Calibri"/>
                <a:ea typeface="+mn-ea"/>
                <a:cs typeface="Calibri"/>
              </a:rPr>
              <a:t> negative</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integer</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to</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5" normalizeH="0" baseline="0" noProof="0" dirty="0">
                <a:ln>
                  <a:noFill/>
                </a:ln>
                <a:solidFill>
                  <a:prstClr val="black"/>
                </a:solidFill>
                <a:effectLst/>
                <a:uLnTx/>
                <a:uFillTx/>
                <a:latin typeface="Calibri"/>
                <a:ea typeface="+mn-ea"/>
                <a:cs typeface="Calibri"/>
              </a:rPr>
              <a:t>exclude</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second</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component</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9844" y="538098"/>
            <a:ext cx="8011795" cy="2134870"/>
          </a:xfrm>
          <a:prstGeom prst="rect">
            <a:avLst/>
          </a:prstGeom>
        </p:spPr>
        <p:txBody>
          <a:bodyPr vert="horz" wrap="square" lIns="0" tIns="146685" rIns="0" bIns="0" rtlCol="0">
            <a:spAutoFit/>
          </a:bodyPr>
          <a:lstStyle/>
          <a:p>
            <a:pPr marL="5290820" marR="0" lvl="0" indent="0" algn="l"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Lists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79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L3</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 </a:t>
            </a:r>
            <a:r>
              <a:rPr kumimoji="0" sz="1800" b="1" i="0" u="none" strike="noStrike" kern="1200" cap="none" spc="-5" normalizeH="0" baseline="0" noProof="0" dirty="0">
                <a:ln>
                  <a:noFill/>
                </a:ln>
                <a:solidFill>
                  <a:srgbClr val="C00000"/>
                </a:solidFill>
                <a:effectLst/>
                <a:uLnTx/>
                <a:uFillTx/>
                <a:latin typeface="Calibri"/>
                <a:ea typeface="+mn-ea"/>
                <a:cs typeface="Calibri"/>
              </a:rPr>
              <a:t>list("a"</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2.5,</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"b"</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TRUE,</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1:3)</a:t>
            </a:r>
            <a:r>
              <a:rPr kumimoji="0" sz="1800" b="1" i="0" u="none" strike="noStrike" kern="1200" cap="none" spc="434"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can</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give</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tag</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names,</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30" normalizeH="0" baseline="0" noProof="0" dirty="0">
                <a:ln>
                  <a:noFill/>
                </a:ln>
                <a:solidFill>
                  <a:prstClr val="black"/>
                </a:solidFill>
                <a:effectLst/>
                <a:uLnTx/>
                <a:uFillTx/>
                <a:latin typeface="Calibri"/>
                <a:ea typeface="+mn-ea"/>
                <a:cs typeface="Calibri"/>
              </a:rPr>
              <a:t>However,</a:t>
            </a:r>
            <a:r>
              <a:rPr kumimoji="0" sz="1600" b="0" i="0" u="none" strike="noStrike" kern="1200" cap="none" spc="5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tags</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15" normalizeH="0" baseline="0" noProof="0" dirty="0">
                <a:ln>
                  <a:noFill/>
                </a:ln>
                <a:solidFill>
                  <a:prstClr val="black"/>
                </a:solidFill>
                <a:effectLst/>
                <a:uLnTx/>
                <a:uFillTx/>
                <a:latin typeface="Calibri"/>
                <a:ea typeface="+mn-ea"/>
                <a:cs typeface="Calibri"/>
              </a:rPr>
              <a:t>are</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optional.</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270891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L4 </a:t>
            </a:r>
            <a:r>
              <a:rPr kumimoji="0" sz="1800" b="1" i="0" u="none" strike="noStrike" kern="1200" cap="none" spc="0" normalizeH="0" baseline="0" noProof="0" dirty="0">
                <a:ln>
                  <a:noFill/>
                </a:ln>
                <a:solidFill>
                  <a:srgbClr val="C00000"/>
                </a:solidFill>
                <a:effectLst/>
                <a:uLnTx/>
                <a:uFillTx/>
                <a:latin typeface="Calibri"/>
                <a:ea typeface="+mn-ea"/>
                <a:cs typeface="Calibri"/>
              </a:rPr>
              <a:t>&lt;- </a:t>
            </a:r>
            <a:r>
              <a:rPr kumimoji="0" sz="1800" b="1" i="0" u="none" strike="noStrike" kern="1200" cap="none" spc="-5" normalizeH="0" baseline="0" noProof="0" dirty="0">
                <a:ln>
                  <a:noFill/>
                </a:ln>
                <a:solidFill>
                  <a:srgbClr val="C00000"/>
                </a:solidFill>
                <a:effectLst/>
                <a:uLnTx/>
                <a:uFillTx/>
                <a:latin typeface="Calibri"/>
                <a:ea typeface="+mn-ea"/>
                <a:cs typeface="Calibri"/>
              </a:rPr>
              <a:t>list("Name"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"John", </a:t>
            </a:r>
            <a:r>
              <a:rPr kumimoji="0" sz="1800" b="1" i="0" u="none" strike="noStrike" kern="1200" cap="none" spc="-10" normalizeH="0" baseline="0" noProof="0" dirty="0">
                <a:ln>
                  <a:noFill/>
                </a:ln>
                <a:solidFill>
                  <a:srgbClr val="C00000"/>
                </a:solidFill>
                <a:effectLst/>
                <a:uLnTx/>
                <a:uFillTx/>
                <a:latin typeface="Calibri"/>
                <a:ea typeface="+mn-ea"/>
                <a:cs typeface="Calibri"/>
              </a:rPr>
              <a:t>"Age" </a:t>
            </a:r>
            <a:r>
              <a:rPr kumimoji="0" sz="1800" b="1" i="0" u="none" strike="noStrike" kern="1200" cap="none" spc="0" normalizeH="0" baseline="0" noProof="0" dirty="0">
                <a:ln>
                  <a:noFill/>
                </a:ln>
                <a:solidFill>
                  <a:srgbClr val="C00000"/>
                </a:solidFill>
                <a:effectLst/>
                <a:uLnTx/>
                <a:uFillTx/>
                <a:latin typeface="Calibri"/>
                <a:ea typeface="+mn-ea"/>
                <a:cs typeface="Calibri"/>
              </a:rPr>
              <a:t>= 20, </a:t>
            </a:r>
            <a:r>
              <a:rPr kumimoji="0" sz="1800" b="1" i="0" u="none" strike="noStrike" kern="1200" cap="none" spc="-10" normalizeH="0" baseline="0" noProof="0" dirty="0">
                <a:ln>
                  <a:noFill/>
                </a:ln>
                <a:solidFill>
                  <a:srgbClr val="C00000"/>
                </a:solidFill>
                <a:effectLst/>
                <a:uLnTx/>
                <a:uFillTx/>
                <a:latin typeface="Calibri"/>
                <a:ea typeface="+mn-ea"/>
                <a:cs typeface="Calibri"/>
              </a:rPr>
              <a:t>"Branch"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"CS")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L4</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1973326" y="2810636"/>
            <a:ext cx="683831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30" normalizeH="0" baseline="0" noProof="0" dirty="0">
                <a:ln>
                  <a:noFill/>
                </a:ln>
                <a:solidFill>
                  <a:prstClr val="black"/>
                </a:solidFill>
                <a:effectLst/>
                <a:uLnTx/>
                <a:uFillTx/>
                <a:latin typeface="Calibri"/>
                <a:ea typeface="+mn-ea"/>
                <a:cs typeface="Calibri"/>
              </a:rPr>
              <a:t>However,</a:t>
            </a:r>
            <a:r>
              <a:rPr kumimoji="0" sz="1600" b="0" i="0" u="none" strike="noStrike" kern="1200" cap="none" spc="5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this</a:t>
            </a:r>
            <a:r>
              <a:rPr kumimoji="0" sz="1600" b="0" i="0" u="none" strike="noStrike" kern="1200" cap="none" spc="-10" normalizeH="0" baseline="0" noProof="0" dirty="0">
                <a:ln>
                  <a:noFill/>
                </a:ln>
                <a:solidFill>
                  <a:prstClr val="black"/>
                </a:solidFill>
                <a:effectLst/>
                <a:uLnTx/>
                <a:uFillTx/>
                <a:latin typeface="Calibri"/>
                <a:ea typeface="+mn-ea"/>
                <a:cs typeface="Calibri"/>
              </a:rPr>
              <a:t> approach</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will</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allow</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us</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to access</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only</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 single</a:t>
            </a:r>
            <a:r>
              <a:rPr kumimoji="0" sz="1600" b="0" i="0" u="none" strike="noStrike" kern="1200" cap="none" spc="-2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component</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at</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time.</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529844" y="2647187"/>
            <a:ext cx="946785" cy="849630"/>
          </a:xfrm>
          <a:prstGeom prst="rect">
            <a:avLst/>
          </a:prstGeom>
        </p:spPr>
        <p:txBody>
          <a:bodyPr vert="horz" wrap="square" lIns="0" tIns="149860" rIns="0" bIns="0" rtlCol="0">
            <a:spAutoFit/>
          </a:bodyPr>
          <a:lstStyle/>
          <a:p>
            <a:pPr marL="12700" marR="0" lvl="0" indent="0" algn="l" defTabSz="914400" rtl="0" eaLnBrk="1" fontAlgn="auto" latinLnBrk="0" hangingPunct="1">
              <a:lnSpc>
                <a:spcPct val="100000"/>
              </a:lnSpc>
              <a:spcBef>
                <a:spcPts val="11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4["A</a:t>
            </a:r>
            <a:r>
              <a:rPr kumimoji="0" sz="1800" b="1" i="0" u="none" strike="noStrike" kern="1200" cap="none" spc="-25" normalizeH="0" baseline="0" noProof="0" dirty="0">
                <a:ln>
                  <a:noFill/>
                </a:ln>
                <a:solidFill>
                  <a:srgbClr val="C00000"/>
                </a:solidFill>
                <a:effectLst/>
                <a:uLnTx/>
                <a:uFillTx/>
                <a:latin typeface="Calibri"/>
                <a:ea typeface="+mn-ea"/>
                <a:cs typeface="Calibri"/>
              </a:rPr>
              <a:t>g</a:t>
            </a:r>
            <a:r>
              <a:rPr kumimoji="0" sz="1800" b="1" i="0" u="none" strike="noStrike" kern="1200" cap="none" spc="0" normalizeH="0" baseline="0" noProof="0" dirty="0">
                <a:ln>
                  <a:noFill/>
                </a:ln>
                <a:solidFill>
                  <a:srgbClr val="C00000"/>
                </a:solidFill>
                <a:effectLst/>
                <a:uLnTx/>
                <a:uFillTx/>
                <a:latin typeface="Calibri"/>
                <a:ea typeface="+mn-ea"/>
                <a:cs typeface="Calibri"/>
              </a:rPr>
              <a:t>e</a:t>
            </a:r>
            <a:r>
              <a:rPr kumimoji="0" sz="1800" b="1" i="0" u="none" strike="noStrike" kern="1200" cap="none" spc="-5"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L4$Age</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1897126" y="3222498"/>
            <a:ext cx="218313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 an</a:t>
            </a:r>
            <a:r>
              <a:rPr kumimoji="0" sz="1600" b="0" i="0" u="none" strike="noStrike" kern="1200" cap="none" spc="-10" normalizeH="0" baseline="0" noProof="0" dirty="0">
                <a:ln>
                  <a:noFill/>
                </a:ln>
                <a:solidFill>
                  <a:prstClr val="black"/>
                </a:solidFill>
                <a:effectLst/>
                <a:uLnTx/>
                <a:uFillTx/>
                <a:latin typeface="Calibri"/>
                <a:ea typeface="+mn-ea"/>
                <a:cs typeface="Calibri"/>
              </a:rPr>
              <a:t> alternative</a:t>
            </a:r>
            <a:r>
              <a:rPr kumimoji="0" sz="1600" b="0" i="0" u="none" strike="noStrike" kern="1200" cap="none" spc="-3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approach.</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7" name="object 7"/>
          <p:cNvSpPr txBox="1"/>
          <p:nvPr/>
        </p:nvSpPr>
        <p:spPr>
          <a:xfrm>
            <a:off x="529844" y="3470910"/>
            <a:ext cx="7285355" cy="848360"/>
          </a:xfrm>
          <a:prstGeom prst="rect">
            <a:avLst/>
          </a:prstGeom>
        </p:spPr>
        <p:txBody>
          <a:bodyPr vert="horz" wrap="square" lIns="0" tIns="149860" rIns="0" bIns="0" rtlCol="0">
            <a:spAutoFit/>
          </a:bodyPr>
          <a:lstStyle/>
          <a:p>
            <a:pPr marL="12700" marR="0" lvl="0" indent="0" algn="l" defTabSz="914400" rtl="0" eaLnBrk="1" fontAlgn="auto" latinLnBrk="0" hangingPunct="1">
              <a:lnSpc>
                <a:spcPct val="100000"/>
              </a:lnSpc>
              <a:spcBef>
                <a:spcPts val="11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L4[["Name"]]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"Clair"</a:t>
            </a:r>
            <a:r>
              <a:rPr kumimoji="0" sz="1800" b="1" i="0" u="none" strike="noStrike" kern="1200" cap="none" spc="42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40" normalizeH="0" baseline="0" noProof="0" dirty="0">
                <a:ln>
                  <a:noFill/>
                </a:ln>
                <a:solidFill>
                  <a:prstClr val="black"/>
                </a:solidFill>
                <a:effectLst/>
                <a:uLnTx/>
                <a:uFillTx/>
                <a:latin typeface="Calibri"/>
                <a:ea typeface="+mn-ea"/>
                <a:cs typeface="Calibri"/>
              </a:rPr>
              <a:t>We</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can</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change</a:t>
            </a:r>
            <a:r>
              <a:rPr kumimoji="0" sz="1600" b="0" i="0" u="none" strike="noStrike" kern="1200" cap="none" spc="-10" normalizeH="0" baseline="0" noProof="0" dirty="0">
                <a:ln>
                  <a:noFill/>
                </a:ln>
                <a:solidFill>
                  <a:prstClr val="black"/>
                </a:solidFill>
                <a:effectLst/>
                <a:uLnTx/>
                <a:uFillTx/>
                <a:latin typeface="Calibri"/>
                <a:ea typeface="+mn-ea"/>
                <a:cs typeface="Calibri"/>
              </a:rPr>
              <a:t> components</a:t>
            </a:r>
            <a:r>
              <a:rPr kumimoji="0" sz="1600" b="0" i="0" u="none" strike="noStrike" kern="1200" cap="none" spc="2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of</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list</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through</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reassignment</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L4</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8" name="object 8"/>
          <p:cNvSpPr txBox="1"/>
          <p:nvPr/>
        </p:nvSpPr>
        <p:spPr>
          <a:xfrm>
            <a:off x="3000501" y="4456938"/>
            <a:ext cx="830770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Adding</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new</a:t>
            </a:r>
            <a:r>
              <a:rPr kumimoji="0" sz="1600" b="0" i="0" u="none" strike="noStrike" kern="1200" cap="none" spc="2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components</a:t>
            </a:r>
            <a:r>
              <a:rPr kumimoji="0" sz="1600" b="0" i="0" u="none" strike="noStrike" kern="1200" cap="none" spc="3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is</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30" normalizeH="0" baseline="0" noProof="0" dirty="0">
                <a:ln>
                  <a:noFill/>
                </a:ln>
                <a:solidFill>
                  <a:prstClr val="black"/>
                </a:solidFill>
                <a:effectLst/>
                <a:uLnTx/>
                <a:uFillTx/>
                <a:latin typeface="Calibri"/>
                <a:ea typeface="+mn-ea"/>
                <a:cs typeface="Calibri"/>
              </a:rPr>
              <a:t>easy.</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40" normalizeH="0" baseline="0" noProof="0" dirty="0">
                <a:ln>
                  <a:noFill/>
                </a:ln>
                <a:solidFill>
                  <a:prstClr val="black"/>
                </a:solidFill>
                <a:effectLst/>
                <a:uLnTx/>
                <a:uFillTx/>
                <a:latin typeface="Calibri"/>
                <a:ea typeface="+mn-ea"/>
                <a:cs typeface="Calibri"/>
              </a:rPr>
              <a:t>We</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simply assign </a:t>
            </a:r>
            <a:r>
              <a:rPr kumimoji="0" sz="1600" b="0" i="0" u="none" strike="noStrike" kern="1200" cap="none" spc="-10" normalizeH="0" baseline="0" noProof="0" dirty="0">
                <a:ln>
                  <a:noFill/>
                </a:ln>
                <a:solidFill>
                  <a:prstClr val="black"/>
                </a:solidFill>
                <a:effectLst/>
                <a:uLnTx/>
                <a:uFillTx/>
                <a:latin typeface="Calibri"/>
                <a:ea typeface="+mn-ea"/>
                <a:cs typeface="Calibri"/>
              </a:rPr>
              <a:t>values</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using</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new</a:t>
            </a:r>
            <a:r>
              <a:rPr kumimoji="0" sz="1600" b="0" i="0" u="none" strike="noStrike" kern="1200" cap="none" spc="3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tags </a:t>
            </a:r>
            <a:r>
              <a:rPr kumimoji="0" sz="1600" b="0" i="0" u="none" strike="noStrike" kern="1200" cap="none" spc="-5" normalizeH="0" baseline="0" noProof="0" dirty="0">
                <a:ln>
                  <a:noFill/>
                </a:ln>
                <a:solidFill>
                  <a:prstClr val="black"/>
                </a:solidFill>
                <a:effectLst/>
                <a:uLnTx/>
                <a:uFillTx/>
                <a:latin typeface="Calibri"/>
                <a:ea typeface="+mn-ea"/>
                <a:cs typeface="Calibri"/>
              </a:rPr>
              <a:t>and</a:t>
            </a:r>
            <a:r>
              <a:rPr kumimoji="0" sz="1600" b="0" i="0" u="none" strike="noStrike" kern="1200" cap="none" spc="0" normalizeH="0" baseline="0" noProof="0" dirty="0">
                <a:ln>
                  <a:noFill/>
                </a:ln>
                <a:solidFill>
                  <a:prstClr val="black"/>
                </a:solidFill>
                <a:effectLst/>
                <a:uLnTx/>
                <a:uFillTx/>
                <a:latin typeface="Calibri"/>
                <a:ea typeface="+mn-ea"/>
                <a:cs typeface="Calibri"/>
              </a:rPr>
              <a:t> it</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will </a:t>
            </a:r>
            <a:r>
              <a:rPr kumimoji="0" sz="1600" b="0" i="0" u="none" strike="noStrike" kern="1200" cap="none" spc="-10" normalizeH="0" baseline="0" noProof="0" dirty="0">
                <a:ln>
                  <a:noFill/>
                </a:ln>
                <a:solidFill>
                  <a:prstClr val="black"/>
                </a:solidFill>
                <a:effectLst/>
                <a:uLnTx/>
                <a:uFillTx/>
                <a:latin typeface="Calibri"/>
                <a:ea typeface="+mn-ea"/>
                <a:cs typeface="Calibri"/>
              </a:rPr>
              <a:t>pop</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into</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action.</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9" name="object 9"/>
          <p:cNvSpPr txBox="1"/>
          <p:nvPr/>
        </p:nvSpPr>
        <p:spPr>
          <a:xfrm>
            <a:off x="529844" y="4293615"/>
            <a:ext cx="2339975" cy="848994"/>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50100"/>
              </a:lnSpc>
              <a:spcBef>
                <a:spcPts val="10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L4[["Married"]]</a:t>
            </a:r>
            <a:r>
              <a:rPr kumimoji="0" sz="1800" b="1" i="0" u="none" strike="noStrike" kern="1200" cap="none" spc="-4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 </a:t>
            </a:r>
            <a:r>
              <a:rPr kumimoji="0" sz="1800" b="1" i="0" u="none" strike="noStrike" kern="1200" cap="none" spc="-39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L4</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10" name="object 10"/>
          <p:cNvSpPr txBox="1"/>
          <p:nvPr/>
        </p:nvSpPr>
        <p:spPr>
          <a:xfrm>
            <a:off x="2538729" y="5280152"/>
            <a:ext cx="443865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40" normalizeH="0" baseline="0" noProof="0" dirty="0">
                <a:ln>
                  <a:noFill/>
                </a:ln>
                <a:solidFill>
                  <a:prstClr val="black"/>
                </a:solidFill>
                <a:effectLst/>
                <a:uLnTx/>
                <a:uFillTx/>
                <a:latin typeface="Calibri"/>
                <a:ea typeface="+mn-ea"/>
                <a:cs typeface="Calibri"/>
              </a:rPr>
              <a:t>We</a:t>
            </a:r>
            <a:r>
              <a:rPr kumimoji="0" sz="1600" b="0" i="0" u="none" strike="noStrike" kern="1200" cap="none" spc="1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can delete</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a:t>
            </a:r>
            <a:r>
              <a:rPr kumimoji="0" sz="1600" b="0" i="0" u="none" strike="noStrike" kern="1200" cap="none" spc="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component</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by</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assigning</a:t>
            </a:r>
            <a:r>
              <a:rPr kumimoji="0" sz="1600" b="0" i="0" u="none" strike="noStrike" kern="1200" cap="none" spc="-1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NULL</a:t>
            </a:r>
            <a:r>
              <a:rPr kumimoji="0" sz="1600" b="0" i="0" u="none" strike="noStrike" kern="1200" cap="none" spc="-10" normalizeH="0" baseline="0" noProof="0" dirty="0">
                <a:ln>
                  <a:noFill/>
                </a:ln>
                <a:solidFill>
                  <a:prstClr val="black"/>
                </a:solidFill>
                <a:effectLst/>
                <a:uLnTx/>
                <a:uFillTx/>
                <a:latin typeface="Calibri"/>
                <a:ea typeface="+mn-ea"/>
                <a:cs typeface="Calibri"/>
              </a:rPr>
              <a:t> to</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it.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11" name="object 11"/>
          <p:cNvSpPr txBox="1"/>
          <p:nvPr/>
        </p:nvSpPr>
        <p:spPr>
          <a:xfrm>
            <a:off x="529844" y="5117084"/>
            <a:ext cx="1877060" cy="1260475"/>
          </a:xfrm>
          <a:prstGeom prst="rect">
            <a:avLst/>
          </a:prstGeom>
        </p:spPr>
        <p:txBody>
          <a:bodyPr vert="horz" wrap="square" lIns="0" tIns="149860" rIns="0" bIns="0" rtlCol="0">
            <a:spAutoFit/>
          </a:bodyPr>
          <a:lstStyle/>
          <a:p>
            <a:pPr marL="12700" marR="0" lvl="0" indent="0" algn="l" defTabSz="914400" rtl="0" eaLnBrk="1" fontAlgn="auto" latinLnBrk="0" hangingPunct="1">
              <a:lnSpc>
                <a:spcPct val="100000"/>
              </a:lnSpc>
              <a:spcBef>
                <a:spcPts val="11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L4[["Age"]]</a:t>
            </a:r>
            <a:r>
              <a:rPr kumimoji="0" sz="1800" b="1" i="0" u="none" strike="noStrike" kern="1200" cap="none" spc="-4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NULL</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1252220" lvl="0" indent="0" algn="l" defTabSz="914400" rtl="0" eaLnBrk="1" fontAlgn="auto" latinLnBrk="0" hangingPunct="1">
              <a:lnSpc>
                <a:spcPts val="3240"/>
              </a:lnSpc>
              <a:spcBef>
                <a:spcPts val="100"/>
              </a:spcBef>
              <a:spcAft>
                <a:spcPts val="0"/>
              </a:spcAft>
              <a:buClrTx/>
              <a:buSzTx/>
              <a:buFontTx/>
              <a:buNone/>
              <a:tabLst/>
              <a:defRPr/>
            </a:pPr>
            <a:r>
              <a:rPr kumimoji="0" sz="1800" b="1" i="0" u="none" strike="noStrike" kern="1200" cap="none" spc="-25"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t</a:t>
            </a:r>
            <a:r>
              <a:rPr kumimoji="0" sz="1800" b="1" i="0" u="none" strike="noStrike" kern="1200" cap="none" spc="-5" normalizeH="0" baseline="0" noProof="0" dirty="0">
                <a:ln>
                  <a:noFill/>
                </a:ln>
                <a:solidFill>
                  <a:srgbClr val="C00000"/>
                </a:solidFill>
                <a:effectLst/>
                <a:uLnTx/>
                <a:uFillTx/>
                <a:latin typeface="Calibri"/>
                <a:ea typeface="+mn-ea"/>
                <a:cs typeface="Calibri"/>
              </a:rPr>
              <a:t>r</a:t>
            </a:r>
            <a:r>
              <a:rPr kumimoji="0" sz="1800" b="1" i="0" u="none" strike="noStrike" kern="1200" cap="none" spc="0" normalizeH="0" baseline="0" noProof="0" dirty="0">
                <a:ln>
                  <a:noFill/>
                </a:ln>
                <a:solidFill>
                  <a:srgbClr val="C00000"/>
                </a:solidFill>
                <a:effectLst/>
                <a:uLnTx/>
                <a:uFillTx/>
                <a:latin typeface="Calibri"/>
                <a:ea typeface="+mn-ea"/>
                <a:cs typeface="Calibri"/>
              </a:rPr>
              <a:t>(L4)  </a:t>
            </a:r>
            <a:r>
              <a:rPr kumimoji="0" sz="1800" b="1" i="0" u="none" strike="noStrike" kern="1200" cap="none" spc="-5" normalizeH="0" baseline="0" noProof="0" dirty="0">
                <a:ln>
                  <a:noFill/>
                </a:ln>
                <a:solidFill>
                  <a:srgbClr val="C00000"/>
                </a:solidFill>
                <a:effectLst/>
                <a:uLnTx/>
                <a:uFillTx/>
                <a:latin typeface="Calibri"/>
                <a:ea typeface="+mn-ea"/>
                <a:cs typeface="Calibri"/>
              </a:rPr>
              <a:t>L1[1]</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13" name="Title 12">
            <a:extLst>
              <a:ext uri="{FF2B5EF4-FFF2-40B4-BE49-F238E27FC236}">
                <a16:creationId xmlns:a16="http://schemas.microsoft.com/office/drawing/2014/main" id="{5BFD3B18-5260-9105-3155-6B7F751412C8}"/>
              </a:ext>
            </a:extLst>
          </p:cNvPr>
          <p:cNvSpPr>
            <a:spLocks noGrp="1"/>
          </p:cNvSpPr>
          <p:nvPr>
            <p:ph type="title"/>
          </p:nvPr>
        </p:nvSpPr>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DF6E-A1C8-43AE-A7B5-81A49020578A}"/>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Step 1 – Download and install R</a:t>
            </a:r>
          </a:p>
        </p:txBody>
      </p:sp>
      <p:sp>
        <p:nvSpPr>
          <p:cNvPr id="3" name="Content Placeholder 2">
            <a:extLst>
              <a:ext uri="{FF2B5EF4-FFF2-40B4-BE49-F238E27FC236}">
                <a16:creationId xmlns:a16="http://schemas.microsoft.com/office/drawing/2014/main" id="{FD27C4D3-489C-4C26-8614-DC7828FDC324}"/>
              </a:ext>
            </a:extLst>
          </p:cNvPr>
          <p:cNvSpPr>
            <a:spLocks noGrp="1"/>
          </p:cNvSpPr>
          <p:nvPr>
            <p:ph idx="1"/>
          </p:nvPr>
        </p:nvSpPr>
        <p:spPr/>
        <p:txBody>
          <a:bodyPr/>
          <a:lstStyle/>
          <a:p>
            <a:r>
              <a:rPr lang="en-CA" sz="1800" dirty="0">
                <a:latin typeface="Arial" panose="020B0604020202020204" pitchFamily="34" charset="0"/>
                <a:cs typeface="Arial" panose="020B0604020202020204" pitchFamily="34" charset="0"/>
              </a:rPr>
              <a:t>Download R before RStudio.</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Go to the </a:t>
            </a:r>
            <a:r>
              <a:rPr lang="en-CA" sz="1800" dirty="0">
                <a:latin typeface="Arial" panose="020B0604020202020204" pitchFamily="34" charset="0"/>
                <a:cs typeface="Arial" panose="020B0604020202020204" pitchFamily="34" charset="0"/>
                <a:hlinkClick r:id="rId2"/>
              </a:rPr>
              <a:t>R homepage </a:t>
            </a:r>
            <a:r>
              <a:rPr lang="en-CA" sz="1800" dirty="0">
                <a:latin typeface="Arial" panose="020B0604020202020204" pitchFamily="34" charset="0"/>
                <a:cs typeface="Arial" panose="020B0604020202020204" pitchFamily="34" charset="0"/>
              </a:rPr>
              <a:t>=&gt; Click on </a:t>
            </a:r>
            <a:r>
              <a:rPr lang="en-CA" sz="1800" dirty="0">
                <a:latin typeface="Arial" panose="020B0604020202020204" pitchFamily="34" charset="0"/>
                <a:cs typeface="Arial" panose="020B0604020202020204" pitchFamily="34" charset="0"/>
                <a:hlinkClick r:id="rId3"/>
              </a:rPr>
              <a:t>CRAN mirrors </a:t>
            </a: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Choose the appropriate version of R for your computer’s operating system:</a:t>
            </a:r>
          </a:p>
          <a:p>
            <a:pPr lvl="1"/>
            <a:r>
              <a:rPr lang="en-CA" sz="1800" dirty="0">
                <a:latin typeface="Arial" panose="020B0604020202020204" pitchFamily="34" charset="0"/>
                <a:cs typeface="Arial" panose="020B0604020202020204" pitchFamily="34" charset="0"/>
              </a:rPr>
              <a:t>Windows</a:t>
            </a:r>
          </a:p>
          <a:p>
            <a:pPr lvl="1"/>
            <a:r>
              <a:rPr lang="en-CA" sz="1800" dirty="0">
                <a:latin typeface="Arial" panose="020B0604020202020204" pitchFamily="34" charset="0"/>
                <a:cs typeface="Arial" panose="020B0604020202020204" pitchFamily="34" charset="0"/>
              </a:rPr>
              <a:t>(Mac) OS X</a:t>
            </a: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5847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2269" y="248973"/>
            <a:ext cx="7889240" cy="382797"/>
          </a:xfrm>
          <a:prstGeom prst="rect">
            <a:avLst/>
          </a:prstGeom>
        </p:spPr>
        <p:txBody>
          <a:bodyPr vert="horz" wrap="square" lIns="0" tIns="13335" rIns="0" bIns="0" rtlCol="0">
            <a:spAutoFit/>
          </a:bodyPr>
          <a:lstStyle/>
          <a:p>
            <a:pPr algn="ctr">
              <a:lnSpc>
                <a:spcPct val="100000"/>
              </a:lnSpc>
              <a:spcBef>
                <a:spcPts val="5"/>
              </a:spcBef>
            </a:pPr>
            <a:r>
              <a:rPr sz="2400" spc="-5" dirty="0"/>
              <a:t>Lists</a:t>
            </a:r>
            <a:endParaRPr sz="2400" dirty="0"/>
          </a:p>
        </p:txBody>
      </p:sp>
      <p:sp>
        <p:nvSpPr>
          <p:cNvPr id="3" name="object 3"/>
          <p:cNvSpPr txBox="1"/>
          <p:nvPr/>
        </p:nvSpPr>
        <p:spPr>
          <a:xfrm>
            <a:off x="257047" y="703325"/>
            <a:ext cx="916305" cy="1590040"/>
          </a:xfrm>
          <a:prstGeom prst="rect">
            <a:avLst/>
          </a:prstGeom>
        </p:spPr>
        <p:txBody>
          <a:bodyPr vert="horz" wrap="square" lIns="0" tIns="12700" rIns="0" bIns="0" rtlCol="0">
            <a:spAutoFit/>
          </a:bodyPr>
          <a:lstStyle/>
          <a:p>
            <a:pPr marL="12700" marR="419100" lvl="0" indent="0" algn="l" defTabSz="914400" rtl="0" eaLnBrk="1" fontAlgn="auto" latinLnBrk="0" hangingPunct="1">
              <a:lnSpc>
                <a:spcPct val="135100"/>
              </a:lnSpc>
              <a:spcBef>
                <a:spcPts val="10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L2 </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2[1]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508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L2[5]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2[[5</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][2]</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257047" y="2404617"/>
            <a:ext cx="7753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5=li</a:t>
            </a:r>
            <a:r>
              <a:rPr kumimoji="0" sz="1800" b="1" i="0" u="none" strike="noStrike" kern="1200" cap="none" spc="-20"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1215644" y="2430525"/>
            <a:ext cx="169989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Calibri"/>
                <a:ea typeface="+mn-ea"/>
                <a:cs typeface="Calibri"/>
              </a:rPr>
              <a:t>#</a:t>
            </a:r>
            <a:r>
              <a:rPr kumimoji="0" sz="1600" b="0" i="0" u="none" strike="noStrike" kern="1200" cap="none" spc="-3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creating</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empty </a:t>
            </a:r>
            <a:r>
              <a:rPr kumimoji="0" sz="1600" b="0" i="0" u="none" strike="noStrike" kern="1200" cap="none" spc="-5" normalizeH="0" baseline="0" noProof="0" dirty="0">
                <a:ln>
                  <a:noFill/>
                </a:ln>
                <a:solidFill>
                  <a:prstClr val="black"/>
                </a:solidFill>
                <a:effectLst/>
                <a:uLnTx/>
                <a:uFillTx/>
                <a:latin typeface="Calibri"/>
                <a:ea typeface="+mn-ea"/>
                <a:cs typeface="Calibri"/>
              </a:rPr>
              <a:t>list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257047" y="2678891"/>
            <a:ext cx="3712210" cy="4141470"/>
          </a:xfrm>
          <a:prstGeom prst="rect">
            <a:avLst/>
          </a:prstGeom>
        </p:spPr>
        <p:txBody>
          <a:bodyPr vert="horz" wrap="square" lIns="0" tIns="149860" rIns="0" bIns="0" rtlCol="0">
            <a:spAutoFit/>
          </a:bodyPr>
          <a:lstStyle/>
          <a:p>
            <a:pPr marL="12700" marR="0" lvl="0" indent="0" algn="l" defTabSz="914400" rtl="0" eaLnBrk="1" fontAlgn="auto" latinLnBrk="0" hangingPunct="1">
              <a:lnSpc>
                <a:spcPct val="100000"/>
              </a:lnSpc>
              <a:spcBef>
                <a:spcPts val="11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L5=c(10,'a')</a:t>
            </a:r>
            <a:r>
              <a:rPr kumimoji="0" sz="1800" b="1" i="0" u="none" strike="noStrike" kern="1200" cap="none" spc="40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#adding</a:t>
            </a:r>
            <a:r>
              <a:rPr kumimoji="0" sz="1600" b="0" i="0" u="none" strike="noStrike" kern="1200" cap="none" spc="-20" normalizeH="0" baseline="0" noProof="0" dirty="0">
                <a:ln>
                  <a:noFill/>
                </a:ln>
                <a:solidFill>
                  <a:prstClr val="black"/>
                </a:solidFill>
                <a:effectLst/>
                <a:uLnTx/>
                <a:uFillTx/>
                <a:latin typeface="Calibri"/>
                <a:ea typeface="+mn-ea"/>
                <a:cs typeface="Calibri"/>
              </a:rPr>
              <a:t> </a:t>
            </a:r>
            <a:r>
              <a:rPr kumimoji="0" sz="1600" b="0" i="0" u="none" strike="noStrike" kern="1200" cap="none" spc="-5" normalizeH="0" baseline="0" noProof="0" dirty="0">
                <a:ln>
                  <a:noFill/>
                </a:ln>
                <a:solidFill>
                  <a:prstClr val="black"/>
                </a:solidFill>
                <a:effectLst/>
                <a:uLnTx/>
                <a:uFillTx/>
                <a:latin typeface="Calibri"/>
                <a:ea typeface="+mn-ea"/>
                <a:cs typeface="Calibri"/>
              </a:rPr>
              <a:t>elements</a:t>
            </a:r>
            <a:r>
              <a:rPr kumimoji="0" sz="1600" b="0" i="0" u="none" strike="noStrike" kern="1200" cap="none" spc="5" normalizeH="0" baseline="0" noProof="0" dirty="0">
                <a:ln>
                  <a:noFill/>
                </a:ln>
                <a:solidFill>
                  <a:prstClr val="black"/>
                </a:solidFill>
                <a:effectLst/>
                <a:uLnTx/>
                <a:uFillTx/>
                <a:latin typeface="Calibri"/>
                <a:ea typeface="+mn-ea"/>
                <a:cs typeface="Calibri"/>
              </a:rPr>
              <a:t> </a:t>
            </a:r>
            <a:r>
              <a:rPr kumimoji="0" sz="1600" b="0" i="0" u="none" strike="noStrike" kern="1200" cap="none" spc="-10" normalizeH="0" baseline="0" noProof="0" dirty="0">
                <a:ln>
                  <a:noFill/>
                </a:ln>
                <a:solidFill>
                  <a:prstClr val="black"/>
                </a:solidFill>
                <a:effectLst/>
                <a:uLnTx/>
                <a:uFillTx/>
                <a:latin typeface="Calibri"/>
                <a:ea typeface="+mn-ea"/>
                <a:cs typeface="Calibri"/>
              </a:rPr>
              <a:t>to </a:t>
            </a:r>
            <a:r>
              <a:rPr kumimoji="0" sz="1600" b="0" i="0" u="none" strike="noStrike" kern="1200" cap="none" spc="-5" normalizeH="0" baseline="0" noProof="0" dirty="0">
                <a:ln>
                  <a:noFill/>
                </a:ln>
                <a:solidFill>
                  <a:prstClr val="black"/>
                </a:solidFill>
                <a:effectLst/>
                <a:uLnTx/>
                <a:uFillTx/>
                <a:latin typeface="Calibri"/>
                <a:ea typeface="+mn-ea"/>
                <a:cs typeface="Calibri"/>
              </a:rPr>
              <a:t>the list</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2707005"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names(L4)  </a:t>
            </a:r>
            <a:r>
              <a:rPr kumimoji="0" sz="1800" b="1" i="0" u="none" strike="noStrike" kern="1200" cap="none" spc="-10" normalizeH="0" baseline="0" noProof="0" dirty="0">
                <a:ln>
                  <a:noFill/>
                </a:ln>
                <a:solidFill>
                  <a:srgbClr val="C00000"/>
                </a:solidFill>
                <a:effectLst/>
                <a:uLnTx/>
                <a:uFillTx/>
                <a:latin typeface="Calibri"/>
                <a:ea typeface="+mn-ea"/>
                <a:cs typeface="Calibri"/>
              </a:rPr>
              <a:t>L5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L6</a:t>
            </a:r>
            <a:r>
              <a:rPr kumimoji="0" sz="1800" b="1" i="0" u="none" strike="noStrike" kern="1200" cap="none" spc="0" normalizeH="0" baseline="0" noProof="0" dirty="0">
                <a:ln>
                  <a:noFill/>
                </a:ln>
                <a:solidFill>
                  <a:srgbClr val="C00000"/>
                </a:solidFill>
                <a:effectLst/>
                <a:uLnTx/>
                <a:uFillTx/>
                <a:latin typeface="Calibri"/>
                <a:ea typeface="+mn-ea"/>
                <a:cs typeface="Calibri"/>
              </a:rPr>
              <a:t> &lt;-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list(c(1,</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a:t>
            </a:r>
            <a:r>
              <a:rPr kumimoji="0" sz="1800" b="1" i="0" u="none" strike="noStrike" kern="1200" cap="none" spc="-5" normalizeH="0" baseline="0" noProof="0" dirty="0">
                <a:ln>
                  <a:noFill/>
                </a:ln>
                <a:solidFill>
                  <a:srgbClr val="C00000"/>
                </a:solidFill>
                <a:effectLst/>
                <a:uLnTx/>
                <a:uFillTx/>
                <a:latin typeface="Calibri"/>
                <a:ea typeface="+mn-ea"/>
                <a:cs typeface="Calibri"/>
              </a:rPr>
              <a:t> c(3,</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4))</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L6</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508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L7</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 </a:t>
            </a:r>
            <a:r>
              <a:rPr kumimoji="0" sz="1800" b="1" i="0" u="none" strike="noStrike" kern="1200" cap="none" spc="-5" normalizeH="0" baseline="0" noProof="0" dirty="0">
                <a:ln>
                  <a:noFill/>
                </a:ln>
                <a:solidFill>
                  <a:srgbClr val="C00000"/>
                </a:solidFill>
                <a:effectLst/>
                <a:uLnTx/>
                <a:uFillTx/>
                <a:latin typeface="Calibri"/>
                <a:ea typeface="+mn-ea"/>
                <a:cs typeface="Calibri"/>
              </a:rPr>
              <a:t>list(3, c(1,</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"lists</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are</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amazing!")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L7</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152654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L</a:t>
            </a:r>
            <a:r>
              <a:rPr kumimoji="0" sz="1800" b="1" i="0" u="none" strike="noStrike" kern="1200" cap="none" spc="0" normalizeH="0" baseline="0" noProof="0" dirty="0">
                <a:ln>
                  <a:noFill/>
                </a:ln>
                <a:solidFill>
                  <a:srgbClr val="C00000"/>
                </a:solidFill>
                <a:effectLst/>
                <a:uLnTx/>
                <a:uFillTx/>
                <a:latin typeface="Calibri"/>
                <a:ea typeface="+mn-ea"/>
                <a:cs typeface="Calibri"/>
              </a:rPr>
              <a:t>8=li</a:t>
            </a:r>
            <a:r>
              <a:rPr kumimoji="0" sz="1800" b="1" i="0" u="none" strike="noStrike" kern="1200" cap="none" spc="-20" normalizeH="0" baseline="0" noProof="0" dirty="0">
                <a:ln>
                  <a:noFill/>
                </a:ln>
                <a:solidFill>
                  <a:srgbClr val="C00000"/>
                </a:solidFill>
                <a:effectLst/>
                <a:uLnTx/>
                <a:uFillTx/>
                <a:latin typeface="Calibri"/>
                <a:ea typeface="+mn-ea"/>
                <a:cs typeface="Calibri"/>
              </a:rPr>
              <a:t>s</a:t>
            </a:r>
            <a:r>
              <a:rPr kumimoji="0" sz="1800" b="1" i="0" u="none" strike="noStrike" kern="1200" cap="none" spc="-5" normalizeH="0" baseline="0" noProof="0" dirty="0">
                <a:ln>
                  <a:noFill/>
                </a:ln>
                <a:solidFill>
                  <a:srgbClr val="C00000"/>
                </a:solidFill>
                <a:effectLst/>
                <a:uLnTx/>
                <a:uFillTx/>
                <a:latin typeface="Calibri"/>
                <a:ea typeface="+mn-ea"/>
                <a:cs typeface="Calibri"/>
              </a:rPr>
              <a:t>t</a:t>
            </a:r>
            <a:r>
              <a:rPr kumimoji="0" sz="1800" b="1" i="0" u="none" strike="noStrike" kern="1200" cap="none" spc="0" normalizeH="0" baseline="0" noProof="0" dirty="0">
                <a:ln>
                  <a:noFill/>
                </a:ln>
                <a:solidFill>
                  <a:srgbClr val="C00000"/>
                </a:solidFill>
                <a:effectLst/>
                <a:uLnTx/>
                <a:uFillTx/>
                <a:latin typeface="Calibri"/>
                <a:ea typeface="+mn-ea"/>
                <a:cs typeface="Calibri"/>
              </a:rPr>
              <a:t>(L1,50,'</a:t>
            </a:r>
            <a:r>
              <a:rPr kumimoji="0" sz="1800" b="1" i="0" u="none" strike="noStrike" kern="1200" cap="none" spc="5" normalizeH="0" baseline="0" noProof="0" dirty="0">
                <a:ln>
                  <a:noFill/>
                </a:ln>
                <a:solidFill>
                  <a:srgbClr val="C00000"/>
                </a:solidFill>
                <a:effectLst/>
                <a:uLnTx/>
                <a:uFillTx/>
                <a:latin typeface="Calibri"/>
                <a:ea typeface="+mn-ea"/>
                <a:cs typeface="Calibri"/>
              </a:rPr>
              <a:t>b</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0" normalizeH="0" baseline="0" noProof="0" dirty="0">
                <a:ln>
                  <a:noFill/>
                </a:ln>
                <a:solidFill>
                  <a:srgbClr val="C00000"/>
                </a:solidFill>
                <a:effectLst/>
                <a:uLnTx/>
                <a:uFillTx/>
                <a:latin typeface="Calibri"/>
                <a:ea typeface="+mn-ea"/>
                <a:cs typeface="Calibri"/>
              </a:rPr>
              <a:t>ed</a:t>
            </a:r>
            <a:r>
              <a:rPr kumimoji="0" sz="1800" b="1" i="0" u="none" strike="noStrike" kern="1200" cap="none" spc="-10"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L8</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52269" y="100711"/>
            <a:ext cx="7888605" cy="513715"/>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Data</a:t>
            </a:r>
            <a:r>
              <a:rPr spc="-35" dirty="0">
                <a:latin typeface="Arial"/>
                <a:cs typeface="Arial"/>
              </a:rPr>
              <a:t> </a:t>
            </a:r>
            <a:r>
              <a:rPr dirty="0">
                <a:latin typeface="Arial"/>
                <a:cs typeface="Arial"/>
              </a:rPr>
              <a:t>Structures/Data</a:t>
            </a:r>
            <a:r>
              <a:rPr spc="-50" dirty="0">
                <a:latin typeface="Arial"/>
                <a:cs typeface="Arial"/>
              </a:rPr>
              <a:t> </a:t>
            </a:r>
            <a:r>
              <a:rPr spc="-5" dirty="0">
                <a:latin typeface="Arial"/>
                <a:cs typeface="Arial"/>
              </a:rPr>
              <a:t>Objects/Data</a:t>
            </a:r>
            <a:r>
              <a:rPr spc="-45" dirty="0">
                <a:latin typeface="Arial"/>
                <a:cs typeface="Arial"/>
              </a:rPr>
              <a:t> </a:t>
            </a:r>
            <a:r>
              <a:rPr spc="-50" dirty="0">
                <a:latin typeface="Arial"/>
                <a:cs typeface="Arial"/>
              </a:rPr>
              <a:t>Types</a:t>
            </a:r>
          </a:p>
        </p:txBody>
      </p:sp>
      <p:sp>
        <p:nvSpPr>
          <p:cNvPr id="3" name="object 3"/>
          <p:cNvSpPr txBox="1"/>
          <p:nvPr/>
        </p:nvSpPr>
        <p:spPr>
          <a:xfrm>
            <a:off x="78739" y="538098"/>
            <a:ext cx="12034520" cy="3369945"/>
          </a:xfrm>
          <a:prstGeom prst="rect">
            <a:avLst/>
          </a:prstGeom>
        </p:spPr>
        <p:txBody>
          <a:bodyPr vert="horz" wrap="square" lIns="0" tIns="146685" rIns="0" bIns="0" rtlCol="0">
            <a:spAutoFit/>
          </a:bodyPr>
          <a:lstStyle/>
          <a:p>
            <a:pPr marL="0" marR="0" lvl="0" indent="0" algn="ctr"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Lists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342265" marR="0" lvl="0" indent="-342265" algn="l" defTabSz="914400" rtl="0" eaLnBrk="1" fontAlgn="auto" latinLnBrk="0" hangingPunct="1">
              <a:lnSpc>
                <a:spcPct val="100000"/>
              </a:lnSpc>
              <a:spcBef>
                <a:spcPts val="790"/>
              </a:spcBef>
              <a:spcAft>
                <a:spcPts val="0"/>
              </a:spcAft>
              <a:buClrTx/>
              <a:buSzTx/>
              <a:buFont typeface="Arial MT"/>
              <a:buChar char="•"/>
              <a:tabLst>
                <a:tab pos="3422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Lists</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5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extremely</a:t>
            </a:r>
            <a:r>
              <a:rPr kumimoji="0" sz="1800" b="0" i="0" u="none" strike="noStrike" kern="1200" cap="none" spc="25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useful</a:t>
            </a:r>
            <a:r>
              <a:rPr kumimoji="0" sz="1800" b="0" i="0" u="none" strike="noStrike" kern="1200" cap="none" spc="24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inside</a:t>
            </a:r>
            <a:r>
              <a:rPr kumimoji="0" sz="1800" b="0" i="0" u="none" strike="noStrike" kern="1200" cap="none" spc="25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functions.</a:t>
            </a:r>
            <a:r>
              <a:rPr kumimoji="0" sz="1800" b="0" i="0" u="none" strike="noStrike" kern="1200" cap="none" spc="25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Because</a:t>
            </a:r>
            <a:r>
              <a:rPr kumimoji="0" sz="1800" b="0" i="0" u="none" strike="noStrike" kern="1200" cap="none" spc="25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functions</a:t>
            </a:r>
            <a:r>
              <a:rPr kumimoji="0" sz="1800" b="0" i="0" u="none" strike="noStrike" kern="1200" cap="none" spc="26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254"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2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26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able</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24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return</a:t>
            </a:r>
            <a:r>
              <a:rPr kumimoji="0" sz="1800" b="0" i="0" u="none" strike="noStrike" kern="1200" cap="none" spc="26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only</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24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single</a:t>
            </a:r>
            <a:r>
              <a:rPr kumimoji="0" sz="1800" b="0" i="0" u="none" strike="noStrike" kern="1200" cap="none" spc="254"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object,</a:t>
            </a:r>
            <a:r>
              <a:rPr kumimoji="0" sz="1800" b="0" i="0" u="none" strike="noStrike" kern="1200" cap="none" spc="229"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we</a:t>
            </a:r>
            <a:r>
              <a:rPr kumimoji="0" sz="1800" b="0" i="0" u="none" strike="noStrike" kern="1200" cap="none" spc="26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0" algn="l" defTabSz="914400" rtl="0" eaLnBrk="1" fontAlgn="auto" latinLnBrk="0" hangingPunct="1">
              <a:lnSpc>
                <a:spcPct val="100000"/>
              </a:lnSpc>
              <a:spcBef>
                <a:spcPts val="1085"/>
              </a:spcBef>
              <a:spcAft>
                <a:spcPts val="0"/>
              </a:spcAft>
              <a:buClrTx/>
              <a:buSzTx/>
              <a:buFontTx/>
              <a:buNone/>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“staple”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together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lots</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different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kinds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results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into</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single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return.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list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does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not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print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console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like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35" normalizeH="0" baseline="0" noProof="0" dirty="0">
                <a:ln>
                  <a:noFill/>
                </a:ln>
                <a:solidFill>
                  <a:prstClr val="black"/>
                </a:solidFill>
                <a:effectLst/>
                <a:uLnTx/>
                <a:uFillTx/>
                <a:latin typeface="Calibri"/>
                <a:ea typeface="+mn-ea"/>
                <a:cs typeface="Calibri"/>
              </a:rPr>
              <a:t>vector.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Instead,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each</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element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list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starts</a:t>
            </a:r>
            <a:r>
              <a:rPr kumimoji="0" sz="1800" b="0" i="0" u="none" strike="noStrike" kern="1200" cap="none" spc="-5" normalizeH="0" baseline="0" noProof="0" dirty="0">
                <a:ln>
                  <a:noFill/>
                </a:ln>
                <a:solidFill>
                  <a:prstClr val="black"/>
                </a:solidFill>
                <a:effectLst/>
                <a:uLnTx/>
                <a:uFillTx/>
                <a:latin typeface="Calibri"/>
                <a:ea typeface="+mn-ea"/>
                <a:cs typeface="Calibri"/>
              </a:rPr>
              <a:t> 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new</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line.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10"/>
              </a:spcBef>
              <a:spcAft>
                <a:spcPts val="0"/>
              </a:spcAft>
              <a:buClrTx/>
              <a:buSzTx/>
              <a:buFont typeface="Arial MT"/>
              <a:buChar char="•"/>
              <a:tabLst/>
              <a:defRPr/>
            </a:pPr>
            <a:endParaRPr kumimoji="0" sz="2650" b="0" i="0" u="none" strike="noStrike" kern="1200" cap="none" spc="0" normalizeH="0" baseline="0" noProof="0">
              <a:ln>
                <a:noFill/>
              </a:ln>
              <a:solidFill>
                <a:prstClr val="black"/>
              </a:solidFill>
              <a:effectLst/>
              <a:uLnTx/>
              <a:uFillTx/>
              <a:latin typeface="Calibri"/>
              <a:ea typeface="+mn-ea"/>
              <a:cs typeface="Calibri"/>
            </a:endParaRPr>
          </a:p>
          <a:p>
            <a:pPr marL="355600" marR="5080" lvl="0" indent="-342900" algn="l" defTabSz="914400" rtl="0" eaLnBrk="1" fontAlgn="auto" latinLnBrk="0" hangingPunct="1">
              <a:lnSpc>
                <a:spcPct val="150000"/>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indexed</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double</a:t>
            </a:r>
            <a:r>
              <a:rPr kumimoji="0" sz="1800" b="0" i="0" u="none" strike="noStrike" kern="1200" cap="none" spc="1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brackets.</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If</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list</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named,</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referenced</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notation</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(i.e.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xlist$data).</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920" y="-56272"/>
            <a:ext cx="11164823" cy="690574"/>
          </a:xfrm>
          <a:prstGeom prst="rect">
            <a:avLst/>
          </a:prstGeom>
        </p:spPr>
        <p:txBody>
          <a:bodyPr vert="horz" wrap="square" lIns="0" tIns="13335" rIns="0" bIns="0" rtlCol="0">
            <a:spAutoFit/>
          </a:bodyPr>
          <a:lstStyle/>
          <a:p>
            <a:pPr marL="12700">
              <a:lnSpc>
                <a:spcPct val="100000"/>
              </a:lnSpc>
              <a:spcBef>
                <a:spcPts val="105"/>
              </a:spcBef>
            </a:pPr>
            <a:r>
              <a:rPr dirty="0">
                <a:latin typeface="Arial"/>
                <a:cs typeface="Arial"/>
              </a:rPr>
              <a:t>Data</a:t>
            </a:r>
            <a:r>
              <a:rPr spc="-50" dirty="0">
                <a:latin typeface="Arial"/>
                <a:cs typeface="Arial"/>
              </a:rPr>
              <a:t> </a:t>
            </a:r>
            <a:r>
              <a:rPr dirty="0">
                <a:latin typeface="Arial"/>
                <a:cs typeface="Arial"/>
              </a:rPr>
              <a:t>Structures/Data</a:t>
            </a:r>
            <a:r>
              <a:rPr spc="-75" dirty="0">
                <a:latin typeface="Arial"/>
                <a:cs typeface="Arial"/>
              </a:rPr>
              <a:t> </a:t>
            </a:r>
            <a:r>
              <a:rPr dirty="0">
                <a:latin typeface="Arial"/>
                <a:cs typeface="Arial"/>
              </a:rPr>
              <a:t>Objects/Data</a:t>
            </a:r>
            <a:r>
              <a:rPr spc="-75" dirty="0">
                <a:latin typeface="Arial"/>
                <a:cs typeface="Arial"/>
              </a:rPr>
              <a:t> </a:t>
            </a:r>
            <a:r>
              <a:rPr spc="-50" dirty="0">
                <a:latin typeface="Arial"/>
                <a:cs typeface="Arial"/>
              </a:rPr>
              <a:t>Types</a:t>
            </a:r>
          </a:p>
        </p:txBody>
      </p:sp>
      <p:sp>
        <p:nvSpPr>
          <p:cNvPr id="3" name="object 3"/>
          <p:cNvSpPr txBox="1"/>
          <p:nvPr/>
        </p:nvSpPr>
        <p:spPr>
          <a:xfrm>
            <a:off x="78739" y="280797"/>
            <a:ext cx="11729085" cy="6555740"/>
          </a:xfrm>
          <a:prstGeom prst="rect">
            <a:avLst/>
          </a:prstGeom>
        </p:spPr>
        <p:txBody>
          <a:bodyPr vert="horz" wrap="square" lIns="0" tIns="146685" rIns="0" bIns="0" rtlCol="0">
            <a:spAutoFit/>
          </a:bodyPr>
          <a:lstStyle/>
          <a:p>
            <a:pPr marL="5595620" marR="0" lvl="0" indent="0" algn="l"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Matrix</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79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Matrix </a:t>
            </a:r>
            <a:r>
              <a:rPr kumimoji="0" sz="1800" b="0" i="0" u="none" strike="noStrike" kern="1200" cap="none" spc="0" normalizeH="0" baseline="0" noProof="0" dirty="0">
                <a:ln>
                  <a:noFill/>
                </a:ln>
                <a:solidFill>
                  <a:prstClr val="black"/>
                </a:solidFill>
                <a:effectLst/>
                <a:uLnTx/>
                <a:uFillTx/>
                <a:latin typeface="Calibri"/>
                <a:ea typeface="+mn-ea"/>
                <a:cs typeface="Calibri"/>
              </a:rPr>
              <a:t>is 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two</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dimensional</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structure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programming.</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1085"/>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Same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vector,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components</a:t>
            </a:r>
            <a:r>
              <a:rPr kumimoji="0" sz="1800" b="0" i="0" u="none" strike="noStrike" kern="1200" cap="none" spc="0" normalizeH="0" baseline="0" noProof="0" dirty="0">
                <a:ln>
                  <a:noFill/>
                </a:ln>
                <a:solidFill>
                  <a:prstClr val="black"/>
                </a:solidFill>
                <a:effectLst/>
                <a:uLnTx/>
                <a:uFillTx/>
                <a:latin typeface="Calibri"/>
                <a:ea typeface="+mn-ea"/>
                <a:cs typeface="Calibri"/>
              </a:rPr>
              <a:t> in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matrix</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must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 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same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basic</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0" normalizeH="0" baseline="0" noProof="0" dirty="0">
                <a:ln>
                  <a:noFill/>
                </a:ln>
                <a:solidFill>
                  <a:prstClr val="black"/>
                </a:solidFill>
                <a:effectLst/>
                <a:uLnTx/>
                <a:uFillTx/>
                <a:latin typeface="Calibri"/>
                <a:ea typeface="+mn-ea"/>
                <a:cs typeface="Calibri"/>
              </a:rPr>
              <a:t>.</a:t>
            </a:r>
          </a:p>
          <a:p>
            <a:pPr marL="355600" marR="0" lvl="0" indent="-342900" algn="l" defTabSz="914400" rtl="0" eaLnBrk="1" fontAlgn="auto" latinLnBrk="0" hangingPunct="1">
              <a:lnSpc>
                <a:spcPct val="100000"/>
              </a:lnSpc>
              <a:spcBef>
                <a:spcPts val="108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created</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using</a:t>
            </a:r>
            <a:r>
              <a:rPr kumimoji="0" sz="1800" b="1" i="0" u="none" strike="noStrike" kern="1200" cap="none" spc="-5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matrix()</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function</a:t>
            </a:r>
            <a:r>
              <a:rPr kumimoji="0" sz="1800" b="0" i="0" u="none" strike="noStrike" kern="1200" cap="none" spc="0" normalizeH="0" baseline="0" noProof="0" dirty="0">
                <a:ln>
                  <a:noFill/>
                </a:ln>
                <a:solidFill>
                  <a:prstClr val="black"/>
                </a:solidFill>
                <a:effectLst/>
                <a:uLnTx/>
                <a:uFillTx/>
                <a:latin typeface="Calibri"/>
                <a:ea typeface="+mn-ea"/>
                <a:cs typeface="Calibri"/>
              </a:rPr>
              <a:t>.</a:t>
            </a:r>
          </a:p>
          <a:p>
            <a:pPr marL="355600" marR="0" lvl="0" indent="-342900" algn="l" defTabSz="914400" rtl="0" eaLnBrk="1" fontAlgn="auto" latinLnBrk="0" hangingPunct="1">
              <a:lnSpc>
                <a:spcPct val="100000"/>
              </a:lnSpc>
              <a:spcBef>
                <a:spcPts val="108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Dimension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5" normalizeH="0" baseline="0" noProof="0" dirty="0">
                <a:ln>
                  <a:noFill/>
                </a:ln>
                <a:solidFill>
                  <a:prstClr val="black"/>
                </a:solidFill>
                <a:effectLst/>
                <a:uLnTx/>
                <a:uFillTx/>
                <a:latin typeface="Calibri"/>
                <a:ea typeface="+mn-ea"/>
                <a:cs typeface="Calibri"/>
              </a:rPr>
              <a:t>matrix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defined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passing </a:t>
            </a:r>
            <a:r>
              <a:rPr kumimoji="0" sz="1800" b="0" i="0" u="none" strike="noStrike" kern="1200" cap="none" spc="-10" normalizeH="0" baseline="0" noProof="0" dirty="0">
                <a:ln>
                  <a:noFill/>
                </a:ln>
                <a:solidFill>
                  <a:prstClr val="black"/>
                </a:solidFill>
                <a:effectLst/>
                <a:uLnTx/>
                <a:uFillTx/>
                <a:latin typeface="Calibri"/>
                <a:ea typeface="+mn-ea"/>
                <a:cs typeface="Calibri"/>
              </a:rPr>
              <a:t>appropriate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arguments</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nrow</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ncol</a:t>
            </a:r>
            <a:r>
              <a:rPr kumimoji="0" sz="1800" b="0" i="0" u="none" strike="noStrike" kern="1200" cap="none" spc="0" normalizeH="0" baseline="0" noProof="0" dirty="0">
                <a:ln>
                  <a:noFill/>
                </a:ln>
                <a:solidFill>
                  <a:prstClr val="black"/>
                </a:solidFill>
                <a:effectLst/>
                <a:uLnTx/>
                <a:uFillTx/>
                <a:latin typeface="Calibri"/>
                <a:ea typeface="+mn-ea"/>
                <a:cs typeface="Calibri"/>
              </a:rPr>
              <a:t>.</a:t>
            </a:r>
          </a:p>
          <a:p>
            <a:pPr marL="913130" marR="7426325" lvl="0" indent="0" algn="l" defTabSz="914400" rtl="0" eaLnBrk="1" fontAlgn="auto" latinLnBrk="0" hangingPunct="1">
              <a:lnSpc>
                <a:spcPct val="1778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M1</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m</a:t>
            </a:r>
            <a:r>
              <a:rPr kumimoji="0" sz="1800" b="1" i="0" u="none" strike="noStrike" kern="1200" cap="none" spc="-15" normalizeH="0" baseline="0" noProof="0" dirty="0">
                <a:ln>
                  <a:noFill/>
                </a:ln>
                <a:solidFill>
                  <a:srgbClr val="C00000"/>
                </a:solidFill>
                <a:effectLst/>
                <a:uLnTx/>
                <a:uFillTx/>
                <a:latin typeface="Calibri"/>
                <a:ea typeface="+mn-ea"/>
                <a:cs typeface="Calibri"/>
              </a:rPr>
              <a:t>a</a:t>
            </a:r>
            <a:r>
              <a:rPr kumimoji="0" sz="1800" b="1" i="0" u="none" strike="noStrike" kern="1200" cap="none" spc="0" normalizeH="0" baseline="0" noProof="0" dirty="0">
                <a:ln>
                  <a:noFill/>
                </a:ln>
                <a:solidFill>
                  <a:srgbClr val="C00000"/>
                </a:solidFill>
                <a:effectLst/>
                <a:uLnTx/>
                <a:uFillTx/>
                <a:latin typeface="Calibri"/>
                <a:ea typeface="+mn-ea"/>
                <a:cs typeface="Calibri"/>
              </a:rPr>
              <a:t>trix(</a:t>
            </a:r>
            <a:r>
              <a:rPr kumimoji="0" sz="1800" b="1" i="0" u="none" strike="noStrike" kern="1200" cap="none" spc="5" normalizeH="0" baseline="0" noProof="0" dirty="0">
                <a:ln>
                  <a:noFill/>
                </a:ln>
                <a:solidFill>
                  <a:srgbClr val="C00000"/>
                </a:solidFill>
                <a:effectLst/>
                <a:uLnTx/>
                <a:uFillTx/>
                <a:latin typeface="Calibri"/>
                <a:ea typeface="+mn-ea"/>
                <a:cs typeface="Calibri"/>
              </a:rPr>
              <a:t>d</a:t>
            </a:r>
            <a:r>
              <a:rPr kumimoji="0" sz="1800" b="1" i="0" u="none" strike="noStrike" kern="1200" cap="none" spc="-15" normalizeH="0" baseline="0" noProof="0" dirty="0">
                <a:ln>
                  <a:noFill/>
                </a:ln>
                <a:solidFill>
                  <a:srgbClr val="C00000"/>
                </a:solidFill>
                <a:effectLst/>
                <a:uLnTx/>
                <a:uFillTx/>
                <a:latin typeface="Calibri"/>
                <a:ea typeface="+mn-ea"/>
                <a:cs typeface="Calibri"/>
              </a:rPr>
              <a:t>at</a:t>
            </a:r>
            <a:r>
              <a:rPr kumimoji="0" sz="1800" b="1" i="0" u="none" strike="noStrike" kern="1200" cap="none" spc="0" normalizeH="0" baseline="0" noProof="0" dirty="0">
                <a:ln>
                  <a:noFill/>
                </a:ln>
                <a:solidFill>
                  <a:srgbClr val="C00000"/>
                </a:solidFill>
                <a:effectLst/>
                <a:uLnTx/>
                <a:uFillTx/>
                <a:latin typeface="Calibri"/>
                <a:ea typeface="+mn-ea"/>
                <a:cs typeface="Calibri"/>
              </a:rPr>
              <a:t>a=7,n</a:t>
            </a: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10" normalizeH="0" baseline="0" noProof="0" dirty="0">
                <a:ln>
                  <a:noFill/>
                </a:ln>
                <a:solidFill>
                  <a:srgbClr val="C00000"/>
                </a:solidFill>
                <a:effectLst/>
                <a:uLnTx/>
                <a:uFillTx/>
                <a:latin typeface="Calibri"/>
                <a:ea typeface="+mn-ea"/>
                <a:cs typeface="Calibri"/>
              </a:rPr>
              <a:t>o</a:t>
            </a:r>
            <a:r>
              <a:rPr kumimoji="0" sz="1800" b="1" i="0" u="none" strike="noStrike" kern="1200" cap="none" spc="-5" normalizeH="0" baseline="0" noProof="0" dirty="0">
                <a:ln>
                  <a:noFill/>
                </a:ln>
                <a:solidFill>
                  <a:srgbClr val="C00000"/>
                </a:solidFill>
                <a:effectLst/>
                <a:uLnTx/>
                <a:uFillTx/>
                <a:latin typeface="Calibri"/>
                <a:ea typeface="+mn-ea"/>
                <a:cs typeface="Calibri"/>
              </a:rPr>
              <a:t>w</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3</a:t>
            </a:r>
            <a:r>
              <a:rPr kumimoji="0" sz="1800" b="1" i="0" u="none" strike="noStrike" kern="1200" cap="none" spc="-10"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n</a:t>
            </a:r>
            <a:r>
              <a:rPr kumimoji="0" sz="1800" b="1" i="0" u="none" strike="noStrike" kern="1200" cap="none" spc="-25" normalizeH="0" baseline="0" noProof="0" dirty="0">
                <a:ln>
                  <a:noFill/>
                </a:ln>
                <a:solidFill>
                  <a:srgbClr val="C00000"/>
                </a:solidFill>
                <a:effectLst/>
                <a:uLnTx/>
                <a:uFillTx/>
                <a:latin typeface="Calibri"/>
                <a:ea typeface="+mn-ea"/>
                <a:cs typeface="Calibri"/>
              </a:rPr>
              <a:t>c</a:t>
            </a:r>
            <a:r>
              <a:rPr kumimoji="0" sz="1800" b="1" i="0" u="none" strike="noStrike" kern="1200" cap="none" spc="-10" normalizeH="0" baseline="0" noProof="0" dirty="0">
                <a:ln>
                  <a:noFill/>
                </a:ln>
                <a:solidFill>
                  <a:srgbClr val="C00000"/>
                </a:solidFill>
                <a:effectLst/>
                <a:uLnTx/>
                <a:uFillTx/>
                <a:latin typeface="Calibri"/>
                <a:ea typeface="+mn-ea"/>
                <a:cs typeface="Calibri"/>
              </a:rPr>
              <a:t>o</a:t>
            </a:r>
            <a:r>
              <a:rPr kumimoji="0" sz="1800" b="1" i="0" u="none" strike="noStrike" kern="1200" cap="none" spc="0" normalizeH="0" baseline="0" noProof="0" dirty="0">
                <a:ln>
                  <a:noFill/>
                </a:ln>
                <a:solidFill>
                  <a:srgbClr val="C00000"/>
                </a:solidFill>
                <a:effectLst/>
                <a:uLnTx/>
                <a:uFillTx/>
                <a:latin typeface="Calibri"/>
                <a:ea typeface="+mn-ea"/>
                <a:cs typeface="Calibri"/>
              </a:rPr>
              <a:t>l=3)  </a:t>
            </a:r>
            <a:r>
              <a:rPr kumimoji="0" sz="1800" b="1" i="0" u="none" strike="noStrike" kern="1200" cap="none" spc="-5" normalizeH="0" baseline="0" noProof="0" dirty="0">
                <a:ln>
                  <a:noFill/>
                </a:ln>
                <a:solidFill>
                  <a:srgbClr val="C00000"/>
                </a:solidFill>
                <a:effectLst/>
                <a:uLnTx/>
                <a:uFillTx/>
                <a:latin typeface="Calibri"/>
                <a:ea typeface="+mn-ea"/>
                <a:cs typeface="Calibri"/>
              </a:rPr>
              <a:t>M1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913130" marR="6227445" lvl="0" indent="0" algn="l" defTabSz="914400" rtl="0" eaLnBrk="1" fontAlgn="auto" latinLnBrk="0" hangingPunct="1">
              <a:lnSpc>
                <a:spcPct val="1778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M2</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m</a:t>
            </a:r>
            <a:r>
              <a:rPr kumimoji="0" sz="1800" b="1" i="0" u="none" strike="noStrike" kern="1200" cap="none" spc="-15" normalizeH="0" baseline="0" noProof="0" dirty="0">
                <a:ln>
                  <a:noFill/>
                </a:ln>
                <a:solidFill>
                  <a:srgbClr val="C00000"/>
                </a:solidFill>
                <a:effectLst/>
                <a:uLnTx/>
                <a:uFillTx/>
                <a:latin typeface="Calibri"/>
                <a:ea typeface="+mn-ea"/>
                <a:cs typeface="Calibri"/>
              </a:rPr>
              <a:t>a</a:t>
            </a:r>
            <a:r>
              <a:rPr kumimoji="0" sz="1800" b="1" i="0" u="none" strike="noStrike" kern="1200" cap="none" spc="0" normalizeH="0" baseline="0" noProof="0" dirty="0">
                <a:ln>
                  <a:noFill/>
                </a:ln>
                <a:solidFill>
                  <a:srgbClr val="C00000"/>
                </a:solidFill>
                <a:effectLst/>
                <a:uLnTx/>
                <a:uFillTx/>
                <a:latin typeface="Calibri"/>
                <a:ea typeface="+mn-ea"/>
                <a:cs typeface="Calibri"/>
              </a:rPr>
              <a:t>trix(</a:t>
            </a:r>
            <a:r>
              <a:rPr kumimoji="0" sz="1800" b="1" i="0" u="none" strike="noStrike" kern="1200" cap="none" spc="5" normalizeH="0" baseline="0" noProof="0" dirty="0">
                <a:ln>
                  <a:noFill/>
                </a:ln>
                <a:solidFill>
                  <a:srgbClr val="C00000"/>
                </a:solidFill>
                <a:effectLst/>
                <a:uLnTx/>
                <a:uFillTx/>
                <a:latin typeface="Calibri"/>
                <a:ea typeface="+mn-ea"/>
                <a:cs typeface="Calibri"/>
              </a:rPr>
              <a:t>d</a:t>
            </a:r>
            <a:r>
              <a:rPr kumimoji="0" sz="1800" b="1" i="0" u="none" strike="noStrike" kern="1200" cap="none" spc="-15" normalizeH="0" baseline="0" noProof="0" dirty="0">
                <a:ln>
                  <a:noFill/>
                </a:ln>
                <a:solidFill>
                  <a:srgbClr val="C00000"/>
                </a:solidFill>
                <a:effectLst/>
                <a:uLnTx/>
                <a:uFillTx/>
                <a:latin typeface="Calibri"/>
                <a:ea typeface="+mn-ea"/>
                <a:cs typeface="Calibri"/>
              </a:rPr>
              <a:t>at</a:t>
            </a:r>
            <a:r>
              <a:rPr kumimoji="0" sz="1800" b="1" i="0" u="none" strike="noStrike" kern="1200" cap="none" spc="0" normalizeH="0" baseline="0" noProof="0" dirty="0">
                <a:ln>
                  <a:noFill/>
                </a:ln>
                <a:solidFill>
                  <a:srgbClr val="C00000"/>
                </a:solidFill>
                <a:effectLst/>
                <a:uLnTx/>
                <a:uFillTx/>
                <a:latin typeface="Calibri"/>
                <a:ea typeface="+mn-ea"/>
                <a:cs typeface="Calibri"/>
              </a:rPr>
              <a:t>a=(1:9),n</a:t>
            </a: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10" normalizeH="0" baseline="0" noProof="0" dirty="0">
                <a:ln>
                  <a:noFill/>
                </a:ln>
                <a:solidFill>
                  <a:srgbClr val="C00000"/>
                </a:solidFill>
                <a:effectLst/>
                <a:uLnTx/>
                <a:uFillTx/>
                <a:latin typeface="Calibri"/>
                <a:ea typeface="+mn-ea"/>
                <a:cs typeface="Calibri"/>
              </a:rPr>
              <a:t>ow</a:t>
            </a:r>
            <a:r>
              <a:rPr kumimoji="0" sz="1800" b="1" i="0" u="none" strike="noStrike" kern="1200" cap="none" spc="-5" normalizeH="0" baseline="0" noProof="0" dirty="0">
                <a:ln>
                  <a:noFill/>
                </a:ln>
                <a:solidFill>
                  <a:srgbClr val="C00000"/>
                </a:solidFill>
                <a:effectLst/>
                <a:uLnTx/>
                <a:uFillTx/>
                <a:latin typeface="Calibri"/>
                <a:ea typeface="+mn-ea"/>
                <a:cs typeface="Calibri"/>
              </a:rPr>
              <a:t>=3</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nco</a:t>
            </a:r>
            <a:r>
              <a:rPr kumimoji="0" sz="1800" b="1" i="0" u="none" strike="noStrike" kern="1200" cap="none" spc="-15" normalizeH="0" baseline="0" noProof="0" dirty="0">
                <a:ln>
                  <a:noFill/>
                </a:ln>
                <a:solidFill>
                  <a:srgbClr val="C00000"/>
                </a:solidFill>
                <a:effectLst/>
                <a:uLnTx/>
                <a:uFillTx/>
                <a:latin typeface="Calibri"/>
                <a:ea typeface="+mn-ea"/>
                <a:cs typeface="Calibri"/>
              </a:rPr>
              <a:t>l</a:t>
            </a:r>
            <a:r>
              <a:rPr kumimoji="0" sz="1800" b="1" i="0" u="none" strike="noStrike" kern="1200" cap="none" spc="-5" normalizeH="0" baseline="0" noProof="0" dirty="0">
                <a:ln>
                  <a:noFill/>
                </a:ln>
                <a:solidFill>
                  <a:srgbClr val="C00000"/>
                </a:solidFill>
                <a:effectLst/>
                <a:uLnTx/>
                <a:uFillTx/>
                <a:latin typeface="Calibri"/>
                <a:ea typeface="+mn-ea"/>
                <a:cs typeface="Calibri"/>
              </a:rPr>
              <a:t>=3</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20" normalizeH="0" baseline="0" noProof="0" dirty="0">
                <a:ln>
                  <a:noFill/>
                </a:ln>
                <a:solidFill>
                  <a:srgbClr val="C00000"/>
                </a:solidFill>
                <a:effectLst/>
                <a:uLnTx/>
                <a:uFillTx/>
                <a:latin typeface="Calibri"/>
                <a:ea typeface="+mn-ea"/>
                <a:cs typeface="Calibri"/>
              </a:rPr>
              <a:t>b</a:t>
            </a:r>
            <a:r>
              <a:rPr kumimoji="0" sz="1800" b="1" i="0" u="none" strike="noStrike" kern="1200" cap="none" spc="0" normalizeH="0" baseline="0" noProof="0" dirty="0">
                <a:ln>
                  <a:noFill/>
                </a:ln>
                <a:solidFill>
                  <a:srgbClr val="C00000"/>
                </a:solidFill>
                <a:effectLst/>
                <a:uLnTx/>
                <a:uFillTx/>
                <a:latin typeface="Calibri"/>
                <a:ea typeface="+mn-ea"/>
                <a:cs typeface="Calibri"/>
              </a:rPr>
              <a:t>y</a:t>
            </a: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10" normalizeH="0" baseline="0" noProof="0" dirty="0">
                <a:ln>
                  <a:noFill/>
                </a:ln>
                <a:solidFill>
                  <a:srgbClr val="C00000"/>
                </a:solidFill>
                <a:effectLst/>
                <a:uLnTx/>
                <a:uFillTx/>
                <a:latin typeface="Calibri"/>
                <a:ea typeface="+mn-ea"/>
                <a:cs typeface="Calibri"/>
              </a:rPr>
              <a:t>o</a:t>
            </a:r>
            <a:r>
              <a:rPr kumimoji="0" sz="1800" b="1" i="0" u="none" strike="noStrike" kern="1200" cap="none" spc="-5" normalizeH="0" baseline="0" noProof="0" dirty="0">
                <a:ln>
                  <a:noFill/>
                </a:ln>
                <a:solidFill>
                  <a:srgbClr val="C00000"/>
                </a:solidFill>
                <a:effectLst/>
                <a:uLnTx/>
                <a:uFillTx/>
                <a:latin typeface="Calibri"/>
                <a:ea typeface="+mn-ea"/>
                <a:cs typeface="Calibri"/>
              </a:rPr>
              <a:t>w</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0" normalizeH="0" baseline="0" noProof="0" dirty="0">
                <a:ln>
                  <a:noFill/>
                </a:ln>
                <a:solidFill>
                  <a:srgbClr val="C00000"/>
                </a:solidFill>
                <a:effectLst/>
                <a:uLnTx/>
                <a:uFillTx/>
                <a:latin typeface="Calibri"/>
                <a:ea typeface="+mn-ea"/>
                <a:cs typeface="Calibri"/>
              </a:rPr>
              <a:t>F)  </a:t>
            </a:r>
            <a:r>
              <a:rPr kumimoji="0" sz="1800" b="1" i="0" u="none" strike="noStrike" kern="1200" cap="none" spc="-5" normalizeH="0" baseline="0" noProof="0" dirty="0">
                <a:ln>
                  <a:noFill/>
                </a:ln>
                <a:solidFill>
                  <a:srgbClr val="C00000"/>
                </a:solidFill>
                <a:effectLst/>
                <a:uLnTx/>
                <a:uFillTx/>
                <a:latin typeface="Calibri"/>
                <a:ea typeface="+mn-ea"/>
                <a:cs typeface="Calibri"/>
              </a:rPr>
              <a:t>M2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5080" lvl="0" indent="-287020" algn="l" defTabSz="914400" rtl="0" eaLnBrk="1" fontAlgn="auto" latinLnBrk="0" hangingPunct="1">
              <a:lnSpc>
                <a:spcPct val="150000"/>
              </a:lnSpc>
              <a:spcBef>
                <a:spcPts val="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0" normalizeH="0" baseline="0" noProof="0" dirty="0">
                <a:ln>
                  <a:noFill/>
                </a:ln>
                <a:solidFill>
                  <a:prstClr val="black"/>
                </a:solidFill>
                <a:effectLst/>
                <a:uLnTx/>
                <a:uFillTx/>
                <a:latin typeface="Calibri"/>
                <a:ea typeface="+mn-ea"/>
                <a:cs typeface="Calibri"/>
              </a:rPr>
              <a:t> the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0" normalizeH="0" baseline="0" noProof="0" dirty="0">
                <a:ln>
                  <a:noFill/>
                </a:ln>
                <a:solidFill>
                  <a:prstClr val="black"/>
                </a:solidFill>
                <a:effectLst/>
                <a:uLnTx/>
                <a:uFillTx/>
                <a:latin typeface="Calibri"/>
                <a:ea typeface="+mn-ea"/>
                <a:cs typeface="Calibri"/>
              </a:rPr>
              <a:t> is </a:t>
            </a:r>
            <a:r>
              <a:rPr kumimoji="0" sz="1800" b="0" i="0" u="none" strike="noStrike" kern="1200" cap="none" spc="-5" normalizeH="0" baseline="0" noProof="0" dirty="0">
                <a:ln>
                  <a:noFill/>
                </a:ln>
                <a:solidFill>
                  <a:prstClr val="black"/>
                </a:solidFill>
                <a:effectLst/>
                <a:uLnTx/>
                <a:uFillTx/>
                <a:latin typeface="Calibri"/>
                <a:ea typeface="+mn-ea"/>
                <a:cs typeface="Calibri"/>
              </a:rPr>
              <a:t>filled</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column-wise</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This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reversed</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to</a:t>
            </a:r>
            <a:r>
              <a:rPr kumimoji="0" sz="1800" b="1" i="0" u="none" strike="noStrike" kern="1200" cap="none" spc="-5" normalizeH="0" baseline="0" noProof="0" dirty="0">
                <a:ln>
                  <a:noFill/>
                </a:ln>
                <a:solidFill>
                  <a:prstClr val="black"/>
                </a:solidFill>
                <a:effectLst/>
                <a:uLnTx/>
                <a:uFillTx/>
                <a:latin typeface="Calibri"/>
                <a:ea typeface="+mn-ea"/>
                <a:cs typeface="Calibri"/>
              </a:rPr>
              <a:t> row-wise</a:t>
            </a:r>
            <a:r>
              <a:rPr kumimoji="0" sz="1800" b="1" i="0" u="none" strike="noStrike" kern="1200" cap="none" spc="-4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filling</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by</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passing</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TRUE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to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argument </a:t>
            </a:r>
            <a:r>
              <a:rPr kumimoji="0" sz="1800" b="1" i="0" u="none" strike="noStrike" kern="1200" cap="none" spc="-39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byrow</a:t>
            </a:r>
            <a:r>
              <a:rPr kumimoji="0" sz="1800" b="0" i="0" u="none" strike="noStrike" kern="1200" cap="none" spc="-1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913130" marR="6219190" lvl="0" indent="0" algn="l" defTabSz="914400" rtl="0" eaLnBrk="1" fontAlgn="auto" latinLnBrk="0" hangingPunct="1">
              <a:lnSpc>
                <a:spcPts val="3240"/>
              </a:lnSpc>
              <a:spcBef>
                <a:spcPts val="2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M3&lt;-matrix(data=(1:9),nrow=3,ncol=3,byrow=T)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76225" marR="342900" lvl="0" indent="-264160" algn="l" defTabSz="914400" rtl="0" eaLnBrk="1" fontAlgn="auto" latinLnBrk="0" hangingPunct="1">
              <a:lnSpc>
                <a:spcPts val="3240"/>
              </a:lnSpc>
              <a:spcBef>
                <a:spcPts val="0"/>
              </a:spcBef>
              <a:spcAft>
                <a:spcPts val="0"/>
              </a:spcAft>
              <a:buClrTx/>
              <a:buSzTx/>
              <a:buFont typeface="Arial MT"/>
              <a:buChar char="•"/>
              <a:tabLst>
                <a:tab pos="276225" algn="l"/>
                <a:tab pos="27686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byrow=TRUE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signifies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should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filled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rows.</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byrow=FALSE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indicates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should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filled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columns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default).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0"/>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8" name="object 8"/>
          <p:cNvSpPr txBox="1">
            <a:spLocks noGrp="1"/>
          </p:cNvSpPr>
          <p:nvPr>
            <p:ph sz="half" idx="2"/>
          </p:nvPr>
        </p:nvSpPr>
        <p:spPr>
          <a:xfrm>
            <a:off x="6383782" y="1741043"/>
            <a:ext cx="5303520" cy="4526280"/>
          </a:xfrm>
          <a:prstGeom prst="rect">
            <a:avLst/>
          </a:prstGeom>
        </p:spPr>
        <p:txBody>
          <a:bodyPr vert="horz" wrap="square" lIns="0" tIns="12700" rIns="0" bIns="0" rtlCol="0">
            <a:spAutoFit/>
          </a:bodyPr>
          <a:lstStyle/>
          <a:p>
            <a:pPr marL="240665" marR="1585595" indent="-240665">
              <a:lnSpc>
                <a:spcPct val="150000"/>
              </a:lnSpc>
              <a:spcBef>
                <a:spcPts val="100"/>
              </a:spcBef>
              <a:buFont typeface="Arial MT"/>
              <a:buChar char="•"/>
              <a:tabLst>
                <a:tab pos="240665" algn="l"/>
                <a:tab pos="241300" algn="l"/>
              </a:tabLst>
            </a:pPr>
            <a:r>
              <a:rPr dirty="0"/>
              <a:t>l</a:t>
            </a:r>
            <a:r>
              <a:rPr spc="5" dirty="0"/>
              <a:t>e</a:t>
            </a:r>
            <a:r>
              <a:rPr dirty="0"/>
              <a:t>n</a:t>
            </a:r>
            <a:r>
              <a:rPr spc="-15" dirty="0"/>
              <a:t>g</a:t>
            </a:r>
            <a:r>
              <a:rPr dirty="0"/>
              <a:t>th</a:t>
            </a:r>
            <a:r>
              <a:rPr spc="5" dirty="0"/>
              <a:t>(</a:t>
            </a:r>
            <a:r>
              <a:rPr spc="-15" dirty="0"/>
              <a:t>ma</a:t>
            </a:r>
            <a:r>
              <a:rPr dirty="0"/>
              <a:t>tri</a:t>
            </a:r>
            <a:r>
              <a:rPr spc="-15" dirty="0"/>
              <a:t>x</a:t>
            </a:r>
            <a:r>
              <a:rPr spc="-5" dirty="0"/>
              <a:t>1</a:t>
            </a:r>
            <a:r>
              <a:rPr dirty="0"/>
              <a:t>)  </a:t>
            </a:r>
            <a:r>
              <a:rPr spc="-5" dirty="0">
                <a:solidFill>
                  <a:srgbClr val="538235"/>
                </a:solidFill>
              </a:rPr>
              <a:t>[1]</a:t>
            </a:r>
            <a:r>
              <a:rPr spc="-10" dirty="0">
                <a:solidFill>
                  <a:srgbClr val="538235"/>
                </a:solidFill>
              </a:rPr>
              <a:t> </a:t>
            </a:r>
            <a:r>
              <a:rPr spc="-5" dirty="0">
                <a:solidFill>
                  <a:srgbClr val="538235"/>
                </a:solidFill>
              </a:rPr>
              <a:t>25</a:t>
            </a:r>
          </a:p>
          <a:p>
            <a:pPr>
              <a:lnSpc>
                <a:spcPct val="100000"/>
              </a:lnSpc>
              <a:buClr>
                <a:srgbClr val="C00000"/>
              </a:buClr>
              <a:buFont typeface="Arial MT"/>
              <a:buChar char="•"/>
            </a:pPr>
            <a:endParaRPr spc="-5" dirty="0">
              <a:solidFill>
                <a:srgbClr val="538235"/>
              </a:solidFill>
            </a:endParaRPr>
          </a:p>
          <a:p>
            <a:pPr>
              <a:lnSpc>
                <a:spcPct val="100000"/>
              </a:lnSpc>
              <a:spcBef>
                <a:spcPts val="45"/>
              </a:spcBef>
              <a:buClr>
                <a:srgbClr val="C00000"/>
              </a:buClr>
              <a:buFont typeface="Arial MT"/>
              <a:buChar char="•"/>
            </a:pPr>
            <a:endParaRPr sz="1700" dirty="0"/>
          </a:p>
          <a:p>
            <a:pPr marL="241300" indent="-228600">
              <a:lnSpc>
                <a:spcPct val="100000"/>
              </a:lnSpc>
              <a:spcBef>
                <a:spcPts val="5"/>
              </a:spcBef>
              <a:buFont typeface="Arial MT"/>
              <a:buChar char="•"/>
              <a:tabLst>
                <a:tab pos="240665" algn="l"/>
                <a:tab pos="241300" algn="l"/>
              </a:tabLst>
            </a:pPr>
            <a:r>
              <a:rPr spc="-10" dirty="0"/>
              <a:t>attributes(matrix1)</a:t>
            </a:r>
          </a:p>
          <a:p>
            <a:pPr marL="550545" marR="2153285">
              <a:lnSpc>
                <a:spcPct val="150000"/>
              </a:lnSpc>
            </a:pPr>
            <a:r>
              <a:rPr spc="-5" dirty="0">
                <a:solidFill>
                  <a:srgbClr val="538235"/>
                </a:solidFill>
              </a:rPr>
              <a:t>$dim </a:t>
            </a:r>
            <a:r>
              <a:rPr dirty="0">
                <a:solidFill>
                  <a:srgbClr val="538235"/>
                </a:solidFill>
              </a:rPr>
              <a:t> </a:t>
            </a:r>
            <a:r>
              <a:rPr spc="-5" dirty="0">
                <a:solidFill>
                  <a:srgbClr val="538235"/>
                </a:solidFill>
              </a:rPr>
              <a:t>[1]</a:t>
            </a:r>
            <a:r>
              <a:rPr spc="-45" dirty="0">
                <a:solidFill>
                  <a:srgbClr val="538235"/>
                </a:solidFill>
              </a:rPr>
              <a:t> </a:t>
            </a:r>
            <a:r>
              <a:rPr dirty="0">
                <a:solidFill>
                  <a:srgbClr val="538235"/>
                </a:solidFill>
              </a:rPr>
              <a:t>5</a:t>
            </a:r>
            <a:r>
              <a:rPr spc="-35" dirty="0">
                <a:solidFill>
                  <a:srgbClr val="538235"/>
                </a:solidFill>
              </a:rPr>
              <a:t> </a:t>
            </a:r>
            <a:r>
              <a:rPr dirty="0">
                <a:solidFill>
                  <a:srgbClr val="538235"/>
                </a:solidFill>
              </a:rPr>
              <a:t>5</a:t>
            </a:r>
          </a:p>
          <a:p>
            <a:pPr marL="550545">
              <a:lnSpc>
                <a:spcPct val="100000"/>
              </a:lnSpc>
              <a:spcBef>
                <a:spcPts val="1080"/>
              </a:spcBef>
            </a:pPr>
            <a:r>
              <a:rPr dirty="0">
                <a:solidFill>
                  <a:srgbClr val="538235"/>
                </a:solidFill>
              </a:rPr>
              <a:t>$dimnames</a:t>
            </a:r>
          </a:p>
          <a:p>
            <a:pPr marL="550545">
              <a:lnSpc>
                <a:spcPct val="100000"/>
              </a:lnSpc>
              <a:spcBef>
                <a:spcPts val="1080"/>
              </a:spcBef>
            </a:pPr>
            <a:r>
              <a:rPr spc="-5" dirty="0">
                <a:solidFill>
                  <a:srgbClr val="538235"/>
                </a:solidFill>
              </a:rPr>
              <a:t>$dimnames[[1]]</a:t>
            </a:r>
          </a:p>
          <a:p>
            <a:pPr marL="550545">
              <a:lnSpc>
                <a:spcPct val="100000"/>
              </a:lnSpc>
              <a:spcBef>
                <a:spcPts val="1080"/>
              </a:spcBef>
            </a:pPr>
            <a:r>
              <a:rPr spc="-5" dirty="0">
                <a:solidFill>
                  <a:srgbClr val="538235"/>
                </a:solidFill>
              </a:rPr>
              <a:t>[1]</a:t>
            </a:r>
            <a:r>
              <a:rPr spc="-15" dirty="0">
                <a:solidFill>
                  <a:srgbClr val="538235"/>
                </a:solidFill>
              </a:rPr>
              <a:t> </a:t>
            </a:r>
            <a:r>
              <a:rPr spc="-5" dirty="0">
                <a:solidFill>
                  <a:srgbClr val="538235"/>
                </a:solidFill>
              </a:rPr>
              <a:t>"R1"</a:t>
            </a:r>
            <a:r>
              <a:rPr spc="-10" dirty="0">
                <a:solidFill>
                  <a:srgbClr val="538235"/>
                </a:solidFill>
              </a:rPr>
              <a:t> </a:t>
            </a:r>
            <a:r>
              <a:rPr spc="-5" dirty="0">
                <a:solidFill>
                  <a:srgbClr val="538235"/>
                </a:solidFill>
              </a:rPr>
              <a:t>"R2"</a:t>
            </a:r>
            <a:r>
              <a:rPr spc="-10" dirty="0">
                <a:solidFill>
                  <a:srgbClr val="538235"/>
                </a:solidFill>
              </a:rPr>
              <a:t> </a:t>
            </a:r>
            <a:r>
              <a:rPr spc="-5" dirty="0">
                <a:solidFill>
                  <a:srgbClr val="538235"/>
                </a:solidFill>
              </a:rPr>
              <a:t>"R3"</a:t>
            </a:r>
            <a:r>
              <a:rPr spc="-10" dirty="0">
                <a:solidFill>
                  <a:srgbClr val="538235"/>
                </a:solidFill>
              </a:rPr>
              <a:t> </a:t>
            </a:r>
            <a:r>
              <a:rPr spc="-5" dirty="0">
                <a:solidFill>
                  <a:srgbClr val="538235"/>
                </a:solidFill>
              </a:rPr>
              <a:t>"R4"</a:t>
            </a:r>
            <a:r>
              <a:rPr spc="5" dirty="0">
                <a:solidFill>
                  <a:srgbClr val="538235"/>
                </a:solidFill>
              </a:rPr>
              <a:t> </a:t>
            </a:r>
            <a:r>
              <a:rPr spc="-5" dirty="0">
                <a:solidFill>
                  <a:srgbClr val="538235"/>
                </a:solidFill>
              </a:rPr>
              <a:t>"R5"</a:t>
            </a:r>
          </a:p>
          <a:p>
            <a:pPr marL="550545">
              <a:lnSpc>
                <a:spcPct val="100000"/>
              </a:lnSpc>
              <a:spcBef>
                <a:spcPts val="1080"/>
              </a:spcBef>
            </a:pPr>
            <a:r>
              <a:rPr spc="-5" dirty="0">
                <a:solidFill>
                  <a:srgbClr val="538235"/>
                </a:solidFill>
              </a:rPr>
              <a:t>$dimnames[[2]]</a:t>
            </a:r>
          </a:p>
          <a:p>
            <a:pPr marL="550545">
              <a:lnSpc>
                <a:spcPct val="100000"/>
              </a:lnSpc>
              <a:spcBef>
                <a:spcPts val="1085"/>
              </a:spcBef>
            </a:pPr>
            <a:r>
              <a:rPr spc="-5" dirty="0">
                <a:solidFill>
                  <a:srgbClr val="538235"/>
                </a:solidFill>
              </a:rPr>
              <a:t>[1]</a:t>
            </a:r>
            <a:r>
              <a:rPr spc="-10" dirty="0">
                <a:solidFill>
                  <a:srgbClr val="538235"/>
                </a:solidFill>
              </a:rPr>
              <a:t> </a:t>
            </a:r>
            <a:r>
              <a:rPr spc="-5" dirty="0">
                <a:solidFill>
                  <a:srgbClr val="538235"/>
                </a:solidFill>
              </a:rPr>
              <a:t>"C1" "C2" "C3" "C4" "C5"</a:t>
            </a:r>
          </a:p>
        </p:txBody>
      </p:sp>
      <p:sp>
        <p:nvSpPr>
          <p:cNvPr id="3" name="object 3"/>
          <p:cNvSpPr txBox="1"/>
          <p:nvPr/>
        </p:nvSpPr>
        <p:spPr>
          <a:xfrm>
            <a:off x="78739" y="577977"/>
            <a:ext cx="3877945" cy="1317625"/>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matrix1&lt;-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matrix(0,</a:t>
            </a:r>
            <a:r>
              <a:rPr kumimoji="0" sz="1800" b="1" i="0" u="none" strike="noStrike" kern="1200" cap="none" spc="-10" normalizeH="0" baseline="0" noProof="0" dirty="0">
                <a:ln>
                  <a:noFill/>
                </a:ln>
                <a:solidFill>
                  <a:srgbClr val="C00000"/>
                </a:solidFill>
                <a:effectLst/>
                <a:uLnTx/>
                <a:uFillTx/>
                <a:latin typeface="Calibri"/>
                <a:ea typeface="+mn-ea"/>
                <a:cs typeface="Calibri"/>
              </a:rPr>
              <a:t> nrow</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5, </a:t>
            </a:r>
            <a:r>
              <a:rPr kumimoji="0" sz="1800" b="1" i="0" u="none" strike="noStrike" kern="1200" cap="none" spc="-5" normalizeH="0" baseline="0" noProof="0" dirty="0">
                <a:ln>
                  <a:noFill/>
                </a:ln>
                <a:solidFill>
                  <a:srgbClr val="C00000"/>
                </a:solidFill>
                <a:effectLst/>
                <a:uLnTx/>
                <a:uFillTx/>
                <a:latin typeface="Calibri"/>
                <a:ea typeface="+mn-ea"/>
                <a:cs typeface="Calibri"/>
              </a:rPr>
              <a:t>ncol</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5)</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
              </a:spcBef>
              <a:spcAft>
                <a:spcPts val="0"/>
              </a:spcAft>
              <a:buClr>
                <a:srgbClr val="C00000"/>
              </a:buClr>
              <a:buSzTx/>
              <a:buFont typeface="Arial MT"/>
              <a:buChar char="•"/>
              <a:tabLst/>
              <a:defRPr/>
            </a:pPr>
            <a:endParaRPr kumimoji="0" sz="3050" b="0" i="0" u="none" strike="noStrike" kern="1200" cap="none" spc="0" normalizeH="0" baseline="0" noProof="0" dirty="0">
              <a:ln>
                <a:noFill/>
              </a:ln>
              <a:solidFill>
                <a:prstClr val="black"/>
              </a:solidFill>
              <a:effectLst/>
              <a:uLnTx/>
              <a:uFillTx/>
              <a:latin typeface="Calibri"/>
              <a:ea typeface="+mn-ea"/>
              <a:cs typeface="Calibri"/>
            </a:endParaRPr>
          </a:p>
          <a:p>
            <a:pPr marL="241300" marR="0" lvl="0" indent="-228600" algn="l" defTabSz="914400" rtl="0" eaLnBrk="1" fontAlgn="auto" latinLnBrk="0" hangingPunct="1">
              <a:lnSpc>
                <a:spcPct val="100000"/>
              </a:lnSpc>
              <a:spcBef>
                <a:spcPts val="0"/>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print(matrix1)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509270" marR="0" lvl="0" indent="0" algn="l" defTabSz="914400" rtl="0" eaLnBrk="1" fontAlgn="auto" latinLnBrk="0" hangingPunct="1">
              <a:lnSpc>
                <a:spcPct val="100000"/>
              </a:lnSpc>
              <a:spcBef>
                <a:spcPts val="200"/>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[,1]</a:t>
            </a:r>
            <a:r>
              <a:rPr kumimoji="0" sz="1600" b="1" i="0" u="none" strike="noStrike" kern="1200" cap="none" spc="25"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[,2]</a:t>
            </a:r>
            <a:r>
              <a:rPr kumimoji="0" sz="1600" b="1" i="0" u="none" strike="noStrike" kern="1200" cap="none" spc="3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[,3]</a:t>
            </a:r>
            <a:r>
              <a:rPr kumimoji="0" sz="1600" b="1" i="0" u="none" strike="noStrike" kern="1200" cap="none" spc="3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[,4]</a:t>
            </a:r>
            <a:r>
              <a:rPr kumimoji="0" sz="1600" b="1" i="0" u="none" strike="noStrike" kern="1200" cap="none" spc="3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[,5]</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graphicFrame>
        <p:nvGraphicFramePr>
          <p:cNvPr id="4" name="object 4"/>
          <p:cNvGraphicFramePr>
            <a:graphicFrameLocks noGrp="1"/>
          </p:cNvGraphicFramePr>
          <p:nvPr/>
        </p:nvGraphicFramePr>
        <p:xfrm>
          <a:off x="504698" y="1941322"/>
          <a:ext cx="1788158" cy="1178431"/>
        </p:xfrm>
        <a:graphic>
          <a:graphicData uri="http://schemas.openxmlformats.org/drawingml/2006/table">
            <a:tbl>
              <a:tblPr firstRow="1" bandRow="1">
                <a:tableStyleId>{2D5ABB26-0587-4C30-8999-92F81FD0307C}</a:tableStyleId>
              </a:tblPr>
              <a:tblGrid>
                <a:gridCol w="410845">
                  <a:extLst>
                    <a:ext uri="{9D8B030D-6E8A-4147-A177-3AD203B41FA5}">
                      <a16:colId xmlns:a16="http://schemas.microsoft.com/office/drawing/2014/main" val="20000"/>
                    </a:ext>
                  </a:extLst>
                </a:gridCol>
                <a:gridCol w="288289">
                  <a:extLst>
                    <a:ext uri="{9D8B030D-6E8A-4147-A177-3AD203B41FA5}">
                      <a16:colId xmlns:a16="http://schemas.microsoft.com/office/drawing/2014/main" val="20001"/>
                    </a:ext>
                  </a:extLst>
                </a:gridCol>
                <a:gridCol w="287020">
                  <a:extLst>
                    <a:ext uri="{9D8B030D-6E8A-4147-A177-3AD203B41FA5}">
                      <a16:colId xmlns:a16="http://schemas.microsoft.com/office/drawing/2014/main" val="20002"/>
                    </a:ext>
                  </a:extLst>
                </a:gridCol>
                <a:gridCol w="287019">
                  <a:extLst>
                    <a:ext uri="{9D8B030D-6E8A-4147-A177-3AD203B41FA5}">
                      <a16:colId xmlns:a16="http://schemas.microsoft.com/office/drawing/2014/main" val="20003"/>
                    </a:ext>
                  </a:extLst>
                </a:gridCol>
                <a:gridCol w="287655">
                  <a:extLst>
                    <a:ext uri="{9D8B030D-6E8A-4147-A177-3AD203B41FA5}">
                      <a16:colId xmlns:a16="http://schemas.microsoft.com/office/drawing/2014/main" val="20004"/>
                    </a:ext>
                  </a:extLst>
                </a:gridCol>
                <a:gridCol w="227330">
                  <a:extLst>
                    <a:ext uri="{9D8B030D-6E8A-4147-A177-3AD203B41FA5}">
                      <a16:colId xmlns:a16="http://schemas.microsoft.com/office/drawing/2014/main" val="20005"/>
                    </a:ext>
                  </a:extLst>
                </a:gridCol>
              </a:tblGrid>
              <a:tr h="202692">
                <a:tc>
                  <a:txBody>
                    <a:bodyPr/>
                    <a:lstStyle/>
                    <a:p>
                      <a:pPr marL="31750">
                        <a:lnSpc>
                          <a:spcPts val="1495"/>
                        </a:lnSpc>
                      </a:pPr>
                      <a:r>
                        <a:rPr sz="1600" b="1" spc="-5" dirty="0">
                          <a:solidFill>
                            <a:srgbClr val="538235"/>
                          </a:solidFill>
                          <a:latin typeface="Calibri"/>
                          <a:cs typeface="Calibri"/>
                        </a:rPr>
                        <a:t>[1,]</a:t>
                      </a:r>
                      <a:endParaRPr sz="1600">
                        <a:latin typeface="Calibri"/>
                        <a:cs typeface="Calibri"/>
                      </a:endParaRPr>
                    </a:p>
                  </a:txBody>
                  <a:tcPr marL="0" marR="0" marT="0" marB="0"/>
                </a:tc>
                <a:tc>
                  <a:txBody>
                    <a:bodyPr/>
                    <a:lstStyle/>
                    <a:p>
                      <a:pPr marL="635" algn="ctr">
                        <a:lnSpc>
                          <a:spcPts val="149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R="84455" algn="r">
                        <a:lnSpc>
                          <a:spcPts val="149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49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49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59055" algn="ctr">
                        <a:lnSpc>
                          <a:spcPts val="1495"/>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0"/>
                  </a:ext>
                </a:extLst>
              </a:tr>
              <a:tr h="264833">
                <a:tc>
                  <a:txBody>
                    <a:bodyPr/>
                    <a:lstStyle/>
                    <a:p>
                      <a:pPr marL="31750">
                        <a:lnSpc>
                          <a:spcPts val="1845"/>
                        </a:lnSpc>
                      </a:pPr>
                      <a:r>
                        <a:rPr sz="1600" b="1" spc="-5" dirty="0">
                          <a:solidFill>
                            <a:srgbClr val="538235"/>
                          </a:solidFill>
                          <a:latin typeface="Calibri"/>
                          <a:cs typeface="Calibri"/>
                        </a:rPr>
                        <a:t>[2,]</a:t>
                      </a:r>
                      <a:endParaRPr sz="1600">
                        <a:latin typeface="Calibri"/>
                        <a:cs typeface="Calibri"/>
                      </a:endParaRPr>
                    </a:p>
                  </a:txBody>
                  <a:tcPr marL="0" marR="0" marT="0" marB="0"/>
                </a:tc>
                <a:tc>
                  <a:txBody>
                    <a:bodyPr/>
                    <a:lstStyle/>
                    <a:p>
                      <a:pPr marL="1270" algn="ctr">
                        <a:lnSpc>
                          <a:spcPts val="184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R="83820" algn="r">
                        <a:lnSpc>
                          <a:spcPts val="184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84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635" algn="ctr">
                        <a:lnSpc>
                          <a:spcPts val="184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60325" algn="ctr">
                        <a:lnSpc>
                          <a:spcPts val="1845"/>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1"/>
                  </a:ext>
                </a:extLst>
              </a:tr>
              <a:tr h="243801">
                <a:tc>
                  <a:txBody>
                    <a:bodyPr/>
                    <a:lstStyle/>
                    <a:p>
                      <a:pPr marL="31750">
                        <a:lnSpc>
                          <a:spcPts val="1680"/>
                        </a:lnSpc>
                      </a:pPr>
                      <a:r>
                        <a:rPr sz="1600" b="1" spc="-5" dirty="0">
                          <a:solidFill>
                            <a:srgbClr val="538235"/>
                          </a:solidFill>
                          <a:latin typeface="Calibri"/>
                          <a:cs typeface="Calibri"/>
                        </a:rPr>
                        <a:t>[3,]</a:t>
                      </a:r>
                      <a:endParaRPr sz="1600">
                        <a:latin typeface="Calibri"/>
                        <a:cs typeface="Calibri"/>
                      </a:endParaRPr>
                    </a:p>
                  </a:txBody>
                  <a:tcPr marL="0" marR="0" marT="0" marB="0"/>
                </a:tc>
                <a:tc>
                  <a:txBody>
                    <a:bodyPr/>
                    <a:lstStyle/>
                    <a:p>
                      <a:pPr marL="635"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R="84455" algn="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59055"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2"/>
                  </a:ext>
                </a:extLst>
              </a:tr>
              <a:tr h="243839">
                <a:tc>
                  <a:txBody>
                    <a:bodyPr/>
                    <a:lstStyle/>
                    <a:p>
                      <a:pPr marL="31750">
                        <a:lnSpc>
                          <a:spcPts val="1680"/>
                        </a:lnSpc>
                      </a:pPr>
                      <a:r>
                        <a:rPr sz="1600" b="1" spc="-5" dirty="0">
                          <a:solidFill>
                            <a:srgbClr val="538235"/>
                          </a:solidFill>
                          <a:latin typeface="Calibri"/>
                          <a:cs typeface="Calibri"/>
                        </a:rPr>
                        <a:t>[4,]</a:t>
                      </a:r>
                      <a:endParaRPr sz="1600">
                        <a:latin typeface="Calibri"/>
                        <a:cs typeface="Calibri"/>
                      </a:endParaRPr>
                    </a:p>
                  </a:txBody>
                  <a:tcPr marL="0" marR="0" marT="0" marB="0"/>
                </a:tc>
                <a:tc>
                  <a:txBody>
                    <a:bodyPr/>
                    <a:lstStyle/>
                    <a:p>
                      <a:pPr marL="635"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R="84455" algn="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59055"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3"/>
                  </a:ext>
                </a:extLst>
              </a:tr>
              <a:tr h="223266">
                <a:tc>
                  <a:txBody>
                    <a:bodyPr/>
                    <a:lstStyle/>
                    <a:p>
                      <a:pPr marL="31750">
                        <a:lnSpc>
                          <a:spcPts val="1660"/>
                        </a:lnSpc>
                      </a:pPr>
                      <a:r>
                        <a:rPr sz="1600" b="1" spc="-5" dirty="0">
                          <a:solidFill>
                            <a:srgbClr val="538235"/>
                          </a:solidFill>
                          <a:latin typeface="Calibri"/>
                          <a:cs typeface="Calibri"/>
                        </a:rPr>
                        <a:t>[5,]</a:t>
                      </a:r>
                      <a:endParaRPr sz="1600">
                        <a:latin typeface="Calibri"/>
                        <a:cs typeface="Calibri"/>
                      </a:endParaRPr>
                    </a:p>
                  </a:txBody>
                  <a:tcPr marL="0" marR="0" marT="0" marB="0"/>
                </a:tc>
                <a:tc>
                  <a:txBody>
                    <a:bodyPr/>
                    <a:lstStyle/>
                    <a:p>
                      <a:pPr marL="635"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R="84455" algn="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59055"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4"/>
                  </a:ext>
                </a:extLst>
              </a:tr>
            </a:tbl>
          </a:graphicData>
        </a:graphic>
      </p:graphicFrame>
      <p:sp>
        <p:nvSpPr>
          <p:cNvPr id="5" name="object 5"/>
          <p:cNvSpPr txBox="1"/>
          <p:nvPr/>
        </p:nvSpPr>
        <p:spPr>
          <a:xfrm>
            <a:off x="78739" y="3437382"/>
            <a:ext cx="5007610" cy="2066289"/>
          </a:xfrm>
          <a:prstGeom prst="rect">
            <a:avLst/>
          </a:prstGeom>
        </p:spPr>
        <p:txBody>
          <a:bodyPr vert="horz" wrap="square" lIns="0" tIns="12700" rIns="0" bIns="0" rtlCol="0">
            <a:spAutoFit/>
          </a:bodyPr>
          <a:lstStyle/>
          <a:p>
            <a:pPr marL="241300" marR="0" lvl="0" indent="-228600" algn="l" defTabSz="914400" rtl="0" eaLnBrk="1" fontAlgn="auto" latinLnBrk="0" hangingPunct="1">
              <a:lnSpc>
                <a:spcPct val="100000"/>
              </a:lnSpc>
              <a:spcBef>
                <a:spcPts val="100"/>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rownames(matrix1)&lt;-c("R1","R2","R3","R4","R5")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10"/>
              </a:spcBef>
              <a:spcAft>
                <a:spcPts val="0"/>
              </a:spcAft>
              <a:buClr>
                <a:srgbClr val="C00000"/>
              </a:buClr>
              <a:buSzTx/>
              <a:buFont typeface="Arial MT"/>
              <a:buChar char="•"/>
              <a:tabLst/>
              <a:defRPr/>
            </a:pPr>
            <a:endParaRPr kumimoji="0" sz="3050" b="0" i="0" u="none" strike="noStrike" kern="1200" cap="none" spc="0" normalizeH="0" baseline="0" noProof="0">
              <a:ln>
                <a:noFill/>
              </a:ln>
              <a:solidFill>
                <a:prstClr val="black"/>
              </a:solidFill>
              <a:effectLst/>
              <a:uLnTx/>
              <a:uFillTx/>
              <a:latin typeface="Calibri"/>
              <a:ea typeface="+mn-ea"/>
              <a:cs typeface="Calibri"/>
            </a:endParaRPr>
          </a:p>
          <a:p>
            <a:pPr marL="241300" marR="0" lvl="0" indent="-228600" algn="l" defTabSz="914400" rtl="0" eaLnBrk="1" fontAlgn="auto" latinLnBrk="0" hangingPunct="1">
              <a:lnSpc>
                <a:spcPct val="100000"/>
              </a:lnSpc>
              <a:spcBef>
                <a:spcPts val="0"/>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colnames(matrix1)&lt;-c("C1","C2","C3","C4","C5")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
              </a:spcBef>
              <a:spcAft>
                <a:spcPts val="0"/>
              </a:spcAft>
              <a:buClr>
                <a:srgbClr val="C00000"/>
              </a:buClr>
              <a:buSzTx/>
              <a:buFont typeface="Arial MT"/>
              <a:buChar char="•"/>
              <a:tabLst/>
              <a:defRPr/>
            </a:pPr>
            <a:endParaRPr kumimoji="0" sz="3050" b="0" i="0" u="none" strike="noStrike" kern="1200" cap="none" spc="0" normalizeH="0" baseline="0" noProof="0">
              <a:ln>
                <a:noFill/>
              </a:ln>
              <a:solidFill>
                <a:prstClr val="black"/>
              </a:solidFill>
              <a:effectLst/>
              <a:uLnTx/>
              <a:uFillTx/>
              <a:latin typeface="Calibri"/>
              <a:ea typeface="+mn-ea"/>
              <a:cs typeface="Calibri"/>
            </a:endParaRPr>
          </a:p>
          <a:p>
            <a:pPr marL="241300" marR="0" lvl="0" indent="-228600" algn="l" defTabSz="914400" rtl="0" eaLnBrk="1" fontAlgn="auto" latinLnBrk="0" hangingPunct="1">
              <a:lnSpc>
                <a:spcPct val="100000"/>
              </a:lnSpc>
              <a:spcBef>
                <a:spcPts val="5"/>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print(matrix1)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509270" marR="0" lvl="0" indent="0" algn="l" defTabSz="914400" rtl="0" eaLnBrk="1" fontAlgn="auto" latinLnBrk="0" hangingPunct="1">
              <a:lnSpc>
                <a:spcPct val="100000"/>
              </a:lnSpc>
              <a:spcBef>
                <a:spcPts val="200"/>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C1</a:t>
            </a:r>
            <a:r>
              <a:rPr kumimoji="0" sz="1600" b="1" i="0" u="none" strike="noStrike" kern="1200" cap="none" spc="-5"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C2</a:t>
            </a:r>
            <a:r>
              <a:rPr kumimoji="0" sz="1600" b="1" i="0" u="none" strike="noStrike" kern="1200" cap="none" spc="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C3</a:t>
            </a:r>
            <a:r>
              <a:rPr kumimoji="0" sz="1600" b="1" i="0" u="none" strike="noStrike" kern="1200" cap="none" spc="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C4 C5</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graphicFrame>
        <p:nvGraphicFramePr>
          <p:cNvPr id="6" name="object 6"/>
          <p:cNvGraphicFramePr>
            <a:graphicFrameLocks noGrp="1"/>
          </p:cNvGraphicFramePr>
          <p:nvPr/>
        </p:nvGraphicFramePr>
        <p:xfrm>
          <a:off x="504698" y="5548045"/>
          <a:ext cx="1256663" cy="1178049"/>
        </p:xfrm>
        <a:graphic>
          <a:graphicData uri="http://schemas.openxmlformats.org/drawingml/2006/table">
            <a:tbl>
              <a:tblPr firstRow="1" bandRow="1">
                <a:tableStyleId>{2D5ABB26-0587-4C30-8999-92F81FD0307C}</a:tableStyleId>
              </a:tblPr>
              <a:tblGrid>
                <a:gridCol w="294640">
                  <a:extLst>
                    <a:ext uri="{9D8B030D-6E8A-4147-A177-3AD203B41FA5}">
                      <a16:colId xmlns:a16="http://schemas.microsoft.com/office/drawing/2014/main" val="20000"/>
                    </a:ext>
                  </a:extLst>
                </a:gridCol>
                <a:gridCol w="194944">
                  <a:extLst>
                    <a:ext uri="{9D8B030D-6E8A-4147-A177-3AD203B41FA5}">
                      <a16:colId xmlns:a16="http://schemas.microsoft.com/office/drawing/2014/main" val="20001"/>
                    </a:ext>
                  </a:extLst>
                </a:gridCol>
                <a:gridCol w="194945">
                  <a:extLst>
                    <a:ext uri="{9D8B030D-6E8A-4147-A177-3AD203B41FA5}">
                      <a16:colId xmlns:a16="http://schemas.microsoft.com/office/drawing/2014/main" val="20002"/>
                    </a:ext>
                  </a:extLst>
                </a:gridCol>
                <a:gridCol w="194945">
                  <a:extLst>
                    <a:ext uri="{9D8B030D-6E8A-4147-A177-3AD203B41FA5}">
                      <a16:colId xmlns:a16="http://schemas.microsoft.com/office/drawing/2014/main" val="20003"/>
                    </a:ext>
                  </a:extLst>
                </a:gridCol>
                <a:gridCol w="195580">
                  <a:extLst>
                    <a:ext uri="{9D8B030D-6E8A-4147-A177-3AD203B41FA5}">
                      <a16:colId xmlns:a16="http://schemas.microsoft.com/office/drawing/2014/main" val="20004"/>
                    </a:ext>
                  </a:extLst>
                </a:gridCol>
                <a:gridCol w="181609">
                  <a:extLst>
                    <a:ext uri="{9D8B030D-6E8A-4147-A177-3AD203B41FA5}">
                      <a16:colId xmlns:a16="http://schemas.microsoft.com/office/drawing/2014/main" val="20005"/>
                    </a:ext>
                  </a:extLst>
                </a:gridCol>
              </a:tblGrid>
              <a:tr h="223265">
                <a:tc>
                  <a:txBody>
                    <a:bodyPr/>
                    <a:lstStyle/>
                    <a:p>
                      <a:pPr marR="6350" algn="ctr">
                        <a:lnSpc>
                          <a:spcPts val="1515"/>
                        </a:lnSpc>
                      </a:pPr>
                      <a:r>
                        <a:rPr sz="1600" b="1" spc="-5" dirty="0">
                          <a:solidFill>
                            <a:srgbClr val="538235"/>
                          </a:solidFill>
                          <a:latin typeface="Calibri"/>
                          <a:cs typeface="Calibri"/>
                        </a:rPr>
                        <a:t>R1</a:t>
                      </a:r>
                      <a:endParaRPr sz="1600">
                        <a:latin typeface="Calibri"/>
                        <a:cs typeface="Calibri"/>
                      </a:endParaRPr>
                    </a:p>
                  </a:txBody>
                  <a:tcPr marL="0" marR="0" marT="0" marB="0"/>
                </a:tc>
                <a:tc>
                  <a:txBody>
                    <a:bodyPr/>
                    <a:lstStyle/>
                    <a:p>
                      <a:pPr algn="ctr">
                        <a:lnSpc>
                          <a:spcPts val="151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51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51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515"/>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14604" algn="ctr">
                        <a:lnSpc>
                          <a:spcPts val="1515"/>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0"/>
                  </a:ext>
                </a:extLst>
              </a:tr>
              <a:tr h="243839">
                <a:tc>
                  <a:txBody>
                    <a:bodyPr/>
                    <a:lstStyle/>
                    <a:p>
                      <a:pPr marR="6350" algn="ctr">
                        <a:lnSpc>
                          <a:spcPts val="1680"/>
                        </a:lnSpc>
                      </a:pPr>
                      <a:r>
                        <a:rPr sz="1600" b="1" spc="-5" dirty="0">
                          <a:solidFill>
                            <a:srgbClr val="538235"/>
                          </a:solidFill>
                          <a:latin typeface="Calibri"/>
                          <a:cs typeface="Calibri"/>
                        </a:rPr>
                        <a:t>R2</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14604"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1"/>
                  </a:ext>
                </a:extLst>
              </a:tr>
              <a:tr h="243840">
                <a:tc>
                  <a:txBody>
                    <a:bodyPr/>
                    <a:lstStyle/>
                    <a:p>
                      <a:pPr marR="6350" algn="ctr">
                        <a:lnSpc>
                          <a:spcPts val="1680"/>
                        </a:lnSpc>
                      </a:pPr>
                      <a:r>
                        <a:rPr sz="1600" b="1" spc="-5" dirty="0">
                          <a:solidFill>
                            <a:srgbClr val="538235"/>
                          </a:solidFill>
                          <a:latin typeface="Calibri"/>
                          <a:cs typeface="Calibri"/>
                        </a:rPr>
                        <a:t>R3</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14604"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2"/>
                  </a:ext>
                </a:extLst>
              </a:tr>
              <a:tr h="243839">
                <a:tc>
                  <a:txBody>
                    <a:bodyPr/>
                    <a:lstStyle/>
                    <a:p>
                      <a:pPr marR="6350" algn="ctr">
                        <a:lnSpc>
                          <a:spcPts val="1680"/>
                        </a:lnSpc>
                      </a:pPr>
                      <a:r>
                        <a:rPr sz="1600" b="1" spc="-5" dirty="0">
                          <a:solidFill>
                            <a:srgbClr val="538235"/>
                          </a:solidFill>
                          <a:latin typeface="Calibri"/>
                          <a:cs typeface="Calibri"/>
                        </a:rPr>
                        <a:t>R4</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14604" algn="ctr">
                        <a:lnSpc>
                          <a:spcPts val="168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3"/>
                  </a:ext>
                </a:extLst>
              </a:tr>
              <a:tr h="223266">
                <a:tc>
                  <a:txBody>
                    <a:bodyPr/>
                    <a:lstStyle/>
                    <a:p>
                      <a:pPr marR="6350" algn="ctr">
                        <a:lnSpc>
                          <a:spcPts val="1660"/>
                        </a:lnSpc>
                      </a:pPr>
                      <a:r>
                        <a:rPr sz="1600" b="1" spc="-5" dirty="0">
                          <a:solidFill>
                            <a:srgbClr val="538235"/>
                          </a:solidFill>
                          <a:latin typeface="Calibri"/>
                          <a:cs typeface="Calibri"/>
                        </a:rPr>
                        <a:t>R5</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tc>
                  <a:txBody>
                    <a:bodyPr/>
                    <a:lstStyle/>
                    <a:p>
                      <a:pPr marL="14604" algn="ctr">
                        <a:lnSpc>
                          <a:spcPts val="1660"/>
                        </a:lnSpc>
                      </a:pPr>
                      <a:r>
                        <a:rPr sz="1600" b="1" dirty="0">
                          <a:solidFill>
                            <a:srgbClr val="538235"/>
                          </a:solidFill>
                          <a:latin typeface="Calibri"/>
                          <a:cs typeface="Calibri"/>
                        </a:rPr>
                        <a:t>0</a:t>
                      </a:r>
                      <a:endParaRPr sz="1600">
                        <a:latin typeface="Calibri"/>
                        <a:cs typeface="Calibri"/>
                      </a:endParaRPr>
                    </a:p>
                  </a:txBody>
                  <a:tcPr marL="0" marR="0" marT="0" marB="0"/>
                </a:tc>
                <a:extLst>
                  <a:ext uri="{0D108BD9-81ED-4DB2-BD59-A6C34878D82A}">
                    <a16:rowId xmlns:a16="http://schemas.microsoft.com/office/drawing/2014/main" val="10004"/>
                  </a:ext>
                </a:extLst>
              </a:tr>
            </a:tbl>
          </a:graphicData>
        </a:graphic>
      </p:graphicFrame>
      <p:sp>
        <p:nvSpPr>
          <p:cNvPr id="7" name="object 7"/>
          <p:cNvSpPr txBox="1"/>
          <p:nvPr/>
        </p:nvSpPr>
        <p:spPr>
          <a:xfrm>
            <a:off x="6435978" y="590677"/>
            <a:ext cx="1497330" cy="849630"/>
          </a:xfrm>
          <a:prstGeom prst="rect">
            <a:avLst/>
          </a:prstGeom>
        </p:spPr>
        <p:txBody>
          <a:bodyPr vert="horz" wrap="square" lIns="0" tIns="149860" rIns="0" bIns="0" rtlCol="0">
            <a:spAutoFit/>
          </a:bodyPr>
          <a:lstStyle/>
          <a:p>
            <a:pPr marL="241300" marR="0" lvl="0" indent="-228600" algn="l" defTabSz="914400" rtl="0" eaLnBrk="1" fontAlgn="auto" latinLnBrk="0" hangingPunct="1">
              <a:lnSpc>
                <a:spcPct val="100000"/>
              </a:lnSpc>
              <a:spcBef>
                <a:spcPts val="1180"/>
              </a:spcBef>
              <a:spcAft>
                <a:spcPts val="0"/>
              </a:spcAft>
              <a:buClrTx/>
              <a:buSzTx/>
              <a:buFont typeface="Arial MT"/>
              <a:buChar char="•"/>
              <a:tabLst>
                <a:tab pos="240665" algn="l"/>
                <a:tab pos="241300" algn="l"/>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dim(matrix1)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588645"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5" normalizeH="0" baseline="0" noProof="0" dirty="0">
                <a:ln>
                  <a:noFill/>
                </a:ln>
                <a:solidFill>
                  <a:srgbClr val="538235"/>
                </a:solidFill>
                <a:effectLst/>
                <a:uLnTx/>
                <a:uFillTx/>
                <a:latin typeface="Calibri"/>
                <a:ea typeface="+mn-ea"/>
                <a:cs typeface="Calibri"/>
              </a:rPr>
              <a:t>[1]</a:t>
            </a:r>
            <a:r>
              <a:rPr kumimoji="0" sz="1800" b="1" i="0" u="none" strike="noStrike" kern="1200" cap="none" spc="-30" normalizeH="0" baseline="0" noProof="0" dirty="0">
                <a:ln>
                  <a:noFill/>
                </a:ln>
                <a:solidFill>
                  <a:srgbClr val="538235"/>
                </a:solidFill>
                <a:effectLst/>
                <a:uLnTx/>
                <a:uFillTx/>
                <a:latin typeface="Calibri"/>
                <a:ea typeface="+mn-ea"/>
                <a:cs typeface="Calibri"/>
              </a:rPr>
              <a:t> </a:t>
            </a:r>
            <a:r>
              <a:rPr kumimoji="0" sz="1800" b="1" i="0" u="none" strike="noStrike" kern="1200" cap="none" spc="0" normalizeH="0" baseline="0" noProof="0" dirty="0">
                <a:ln>
                  <a:noFill/>
                </a:ln>
                <a:solidFill>
                  <a:srgbClr val="538235"/>
                </a:solidFill>
                <a:effectLst/>
                <a:uLnTx/>
                <a:uFillTx/>
                <a:latin typeface="Calibri"/>
                <a:ea typeface="+mn-ea"/>
                <a:cs typeface="Calibri"/>
              </a:rPr>
              <a:t>5</a:t>
            </a:r>
            <a:r>
              <a:rPr kumimoji="0" sz="1800" b="1" i="0" u="none" strike="noStrike" kern="1200" cap="none" spc="-15" normalizeH="0" baseline="0" noProof="0" dirty="0">
                <a:ln>
                  <a:noFill/>
                </a:ln>
                <a:solidFill>
                  <a:srgbClr val="538235"/>
                </a:solidFill>
                <a:effectLst/>
                <a:uLnTx/>
                <a:uFillTx/>
                <a:latin typeface="Calibri"/>
                <a:ea typeface="+mn-ea"/>
                <a:cs typeface="Calibri"/>
              </a:rPr>
              <a:t> </a:t>
            </a:r>
            <a:r>
              <a:rPr kumimoji="0" sz="1800" b="1" i="0" u="none" strike="noStrike" kern="1200" cap="none" spc="0" normalizeH="0" baseline="0" noProof="0" dirty="0">
                <a:ln>
                  <a:noFill/>
                </a:ln>
                <a:solidFill>
                  <a:srgbClr val="538235"/>
                </a:solidFill>
                <a:effectLst/>
                <a:uLnTx/>
                <a:uFillTx/>
                <a:latin typeface="Calibri"/>
                <a:ea typeface="+mn-ea"/>
                <a:cs typeface="Calibri"/>
              </a:rPr>
              <a:t>5</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4019634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39751"/>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672210"/>
            <a:ext cx="11948160" cy="5049520"/>
          </a:xfrm>
          <a:prstGeom prst="rect">
            <a:avLst/>
          </a:prstGeom>
        </p:spPr>
        <p:txBody>
          <a:bodyPr vert="horz" wrap="square" lIns="0" tIns="12700" rIns="0" bIns="0" rtlCol="0">
            <a:spAutoFit/>
          </a:bodyPr>
          <a:lstStyle/>
          <a:p>
            <a:pPr marL="559562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Matrix</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35"/>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In all</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cases,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however,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0" normalizeH="0" baseline="0" noProof="0" dirty="0">
                <a:ln>
                  <a:noFill/>
                </a:ln>
                <a:solidFill>
                  <a:prstClr val="black"/>
                </a:solidFill>
                <a:effectLst/>
                <a:uLnTx/>
                <a:uFillTx/>
                <a:latin typeface="Calibri"/>
                <a:ea typeface="+mn-ea"/>
                <a:cs typeface="Calibri"/>
              </a:rPr>
              <a:t> 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column-major</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order</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internally</a:t>
            </a:r>
            <a:r>
              <a:rPr kumimoji="0" sz="1800" b="0" i="0" u="none" strike="noStrike" kern="1200" cap="none" spc="-1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5"/>
              </a:spcBef>
              <a:spcAft>
                <a:spcPts val="0"/>
              </a:spcAft>
              <a:buClrTx/>
              <a:buSzTx/>
              <a:buFont typeface="Arial MT"/>
              <a:buChar char="•"/>
              <a:tabLst/>
              <a:defRPr/>
            </a:pPr>
            <a:endParaRPr kumimoji="0" sz="1750" b="0" i="0" u="none" strike="noStrike" kern="1200" cap="none" spc="0" normalizeH="0" baseline="0" noProof="0">
              <a:ln>
                <a:noFill/>
              </a:ln>
              <a:solidFill>
                <a:prstClr val="black"/>
              </a:solidFill>
              <a:effectLst/>
              <a:uLnTx/>
              <a:uFillTx/>
              <a:latin typeface="Calibri"/>
              <a:ea typeface="+mn-ea"/>
              <a:cs typeface="Calibri"/>
            </a:endParaRPr>
          </a:p>
          <a:p>
            <a:pPr marL="355600" marR="508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Providing</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value</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for</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both</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dimension</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is</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not</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necessary</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dimension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provided,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other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inferred</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from</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length</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data.</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8104505" lvl="0" indent="0" algn="l" defTabSz="914400" rtl="0" eaLnBrk="1" fontAlgn="auto" latinLnBrk="0" hangingPunct="1">
              <a:lnSpc>
                <a:spcPct val="1556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M4</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m</a:t>
            </a:r>
            <a:r>
              <a:rPr kumimoji="0" sz="1800" b="1" i="0" u="none" strike="noStrike" kern="1200" cap="none" spc="-15" normalizeH="0" baseline="0" noProof="0" dirty="0">
                <a:ln>
                  <a:noFill/>
                </a:ln>
                <a:solidFill>
                  <a:srgbClr val="C00000"/>
                </a:solidFill>
                <a:effectLst/>
                <a:uLnTx/>
                <a:uFillTx/>
                <a:latin typeface="Calibri"/>
                <a:ea typeface="+mn-ea"/>
                <a:cs typeface="Calibri"/>
              </a:rPr>
              <a:t>a</a:t>
            </a:r>
            <a:r>
              <a:rPr kumimoji="0" sz="1800" b="1" i="0" u="none" strike="noStrike" kern="1200" cap="none" spc="0" normalizeH="0" baseline="0" noProof="0" dirty="0">
                <a:ln>
                  <a:noFill/>
                </a:ln>
                <a:solidFill>
                  <a:srgbClr val="C00000"/>
                </a:solidFill>
                <a:effectLst/>
                <a:uLnTx/>
                <a:uFillTx/>
                <a:latin typeface="Calibri"/>
                <a:ea typeface="+mn-ea"/>
                <a:cs typeface="Calibri"/>
              </a:rPr>
              <a:t>trix(</a:t>
            </a:r>
            <a:r>
              <a:rPr kumimoji="0" sz="1800" b="1" i="0" u="none" strike="noStrike" kern="1200" cap="none" spc="5" normalizeH="0" baseline="0" noProof="0" dirty="0">
                <a:ln>
                  <a:noFill/>
                </a:ln>
                <a:solidFill>
                  <a:srgbClr val="C00000"/>
                </a:solidFill>
                <a:effectLst/>
                <a:uLnTx/>
                <a:uFillTx/>
                <a:latin typeface="Calibri"/>
                <a:ea typeface="+mn-ea"/>
                <a:cs typeface="Calibri"/>
              </a:rPr>
              <a:t>d</a:t>
            </a:r>
            <a:r>
              <a:rPr kumimoji="0" sz="1800" b="1" i="0" u="none" strike="noStrike" kern="1200" cap="none" spc="-15" normalizeH="0" baseline="0" noProof="0" dirty="0">
                <a:ln>
                  <a:noFill/>
                </a:ln>
                <a:solidFill>
                  <a:srgbClr val="C00000"/>
                </a:solidFill>
                <a:effectLst/>
                <a:uLnTx/>
                <a:uFillTx/>
                <a:latin typeface="Calibri"/>
                <a:ea typeface="+mn-ea"/>
                <a:cs typeface="Calibri"/>
              </a:rPr>
              <a:t>at</a:t>
            </a:r>
            <a:r>
              <a:rPr kumimoji="0" sz="1800" b="1" i="0" u="none" strike="noStrike" kern="1200" cap="none" spc="0" normalizeH="0" baseline="0" noProof="0" dirty="0">
                <a:ln>
                  <a:noFill/>
                </a:ln>
                <a:solidFill>
                  <a:srgbClr val="C00000"/>
                </a:solidFill>
                <a:effectLst/>
                <a:uLnTx/>
                <a:uFillTx/>
                <a:latin typeface="Calibri"/>
                <a:ea typeface="+mn-ea"/>
                <a:cs typeface="Calibri"/>
              </a:rPr>
              <a:t>a=(1:9),</a:t>
            </a:r>
            <a:r>
              <a:rPr kumimoji="0" sz="1800" b="1" i="0" u="none" strike="noStrike" kern="1200" cap="none" spc="5" normalizeH="0" baseline="0" noProof="0" dirty="0">
                <a:ln>
                  <a:noFill/>
                </a:ln>
                <a:solidFill>
                  <a:srgbClr val="C00000"/>
                </a:solidFill>
                <a:effectLst/>
                <a:uLnTx/>
                <a:uFillTx/>
                <a:latin typeface="Calibri"/>
                <a:ea typeface="+mn-ea"/>
                <a:cs typeface="Calibri"/>
              </a:rPr>
              <a:t>n</a:t>
            </a: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10" normalizeH="0" baseline="0" noProof="0" dirty="0">
                <a:ln>
                  <a:noFill/>
                </a:ln>
                <a:solidFill>
                  <a:srgbClr val="C00000"/>
                </a:solidFill>
                <a:effectLst/>
                <a:uLnTx/>
                <a:uFillTx/>
                <a:latin typeface="Calibri"/>
                <a:ea typeface="+mn-ea"/>
                <a:cs typeface="Calibri"/>
              </a:rPr>
              <a:t>ow</a:t>
            </a:r>
            <a:r>
              <a:rPr kumimoji="0" sz="1800" b="1" i="0" u="none" strike="noStrike" kern="1200" cap="none" spc="-5" normalizeH="0" baseline="0" noProof="0" dirty="0">
                <a:ln>
                  <a:noFill/>
                </a:ln>
                <a:solidFill>
                  <a:srgbClr val="C00000"/>
                </a:solidFill>
                <a:effectLst/>
                <a:uLnTx/>
                <a:uFillTx/>
                <a:latin typeface="Calibri"/>
                <a:ea typeface="+mn-ea"/>
                <a:cs typeface="Calibri"/>
              </a:rPr>
              <a:t>=3)  M4</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750" b="0" i="0" u="none" strike="noStrike" kern="1200" cap="none" spc="0" normalizeH="0" baseline="0" noProof="0">
              <a:ln>
                <a:noFill/>
              </a:ln>
              <a:solidFill>
                <a:prstClr val="black"/>
              </a:solidFill>
              <a:effectLst/>
              <a:uLnTx/>
              <a:uFillTx/>
              <a:latin typeface="Calibri"/>
              <a:ea typeface="+mn-ea"/>
              <a:cs typeface="Calibri"/>
            </a:endParaRPr>
          </a:p>
          <a:p>
            <a:pPr marL="355600" marR="934719"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5" normalizeH="0" baseline="0" noProof="0" dirty="0">
                <a:ln>
                  <a:noFill/>
                </a:ln>
                <a:solidFill>
                  <a:prstClr val="black"/>
                </a:solidFill>
                <a:effectLst/>
                <a:uLnTx/>
                <a:uFillTx/>
                <a:latin typeface="Calibri"/>
                <a:ea typeface="+mn-ea"/>
                <a:cs typeface="Calibri"/>
              </a:rPr>
              <a:t>is possible </a:t>
            </a:r>
            <a:r>
              <a:rPr kumimoji="0" sz="1800" b="0" i="0" u="none" strike="noStrike" kern="1200" cap="none" spc="-10" normalizeH="0" baseline="0" noProof="0" dirty="0">
                <a:ln>
                  <a:noFill/>
                </a:ln>
                <a:solidFill>
                  <a:prstClr val="black"/>
                </a:solidFill>
                <a:effectLst/>
                <a:uLnTx/>
                <a:uFillTx/>
                <a:latin typeface="Calibri"/>
                <a:ea typeface="+mn-ea"/>
                <a:cs typeface="Calibri"/>
              </a:rPr>
              <a:t>to </a:t>
            </a:r>
            <a:r>
              <a:rPr kumimoji="0" sz="1800" b="1" i="0" u="none" strike="noStrike" kern="1200" cap="none" spc="0" normalizeH="0" baseline="0" noProof="0" dirty="0">
                <a:ln>
                  <a:noFill/>
                </a:ln>
                <a:solidFill>
                  <a:prstClr val="black"/>
                </a:solidFill>
                <a:effectLst/>
                <a:uLnTx/>
                <a:uFillTx/>
                <a:latin typeface="Calibri"/>
                <a:ea typeface="+mn-ea"/>
                <a:cs typeface="Calibri"/>
              </a:rPr>
              <a:t>name the </a:t>
            </a:r>
            <a:r>
              <a:rPr kumimoji="0" sz="1800" b="1" i="0" u="none" strike="noStrike" kern="1200" cap="none" spc="-10" normalizeH="0" baseline="0" noProof="0" dirty="0">
                <a:ln>
                  <a:noFill/>
                </a:ln>
                <a:solidFill>
                  <a:prstClr val="black"/>
                </a:solidFill>
                <a:effectLst/>
                <a:uLnTx/>
                <a:uFillTx/>
                <a:latin typeface="Calibri"/>
                <a:ea typeface="+mn-ea"/>
                <a:cs typeface="Calibri"/>
              </a:rPr>
              <a:t>rows </a:t>
            </a:r>
            <a:r>
              <a:rPr kumimoji="0" sz="1800" b="1" i="0" u="none" strike="noStrike" kern="1200" cap="none" spc="0" normalizeH="0" baseline="0" noProof="0" dirty="0">
                <a:ln>
                  <a:noFill/>
                </a:ln>
                <a:solidFill>
                  <a:prstClr val="black"/>
                </a:solidFill>
                <a:effectLst/>
                <a:uLnTx/>
                <a:uFillTx/>
                <a:latin typeface="Calibri"/>
                <a:ea typeface="+mn-ea"/>
                <a:cs typeface="Calibri"/>
              </a:rPr>
              <a:t>and </a:t>
            </a:r>
            <a:r>
              <a:rPr kumimoji="0" sz="1800" b="1" i="0" u="none" strike="noStrike" kern="1200" cap="none" spc="-5" normalizeH="0" baseline="0" noProof="0" dirty="0">
                <a:ln>
                  <a:noFill/>
                </a:ln>
                <a:solidFill>
                  <a:prstClr val="black"/>
                </a:solidFill>
                <a:effectLst/>
                <a:uLnTx/>
                <a:uFillTx/>
                <a:latin typeface="Calibri"/>
                <a:ea typeface="+mn-ea"/>
                <a:cs typeface="Calibri"/>
              </a:rPr>
              <a:t>columns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5" normalizeH="0" baseline="0" noProof="0" dirty="0">
                <a:ln>
                  <a:noFill/>
                </a:ln>
                <a:solidFill>
                  <a:prstClr val="black"/>
                </a:solidFill>
                <a:effectLst/>
                <a:uLnTx/>
                <a:uFillTx/>
                <a:latin typeface="Calibri"/>
                <a:ea typeface="+mn-ea"/>
                <a:cs typeface="Calibri"/>
              </a:rPr>
              <a:t>matrix during </a:t>
            </a:r>
            <a:r>
              <a:rPr kumimoji="0" sz="1800" b="1" i="0" u="none" strike="noStrike" kern="1200" cap="none" spc="-10" normalizeH="0" baseline="0" noProof="0" dirty="0">
                <a:ln>
                  <a:noFill/>
                </a:ln>
                <a:solidFill>
                  <a:prstClr val="black"/>
                </a:solidFill>
                <a:effectLst/>
                <a:uLnTx/>
                <a:uFillTx/>
                <a:latin typeface="Calibri"/>
                <a:ea typeface="+mn-ea"/>
                <a:cs typeface="Calibri"/>
              </a:rPr>
              <a:t>creation </a:t>
            </a:r>
            <a:r>
              <a:rPr kumimoji="0" sz="1800" b="1" i="0" u="none" strike="noStrike" kern="1200" cap="none" spc="-5" normalizeH="0" baseline="0" noProof="0" dirty="0">
                <a:ln>
                  <a:noFill/>
                </a:ln>
                <a:solidFill>
                  <a:prstClr val="black"/>
                </a:solidFill>
                <a:effectLst/>
                <a:uLnTx/>
                <a:uFillTx/>
                <a:latin typeface="Calibri"/>
                <a:ea typeface="+mn-ea"/>
                <a:cs typeface="Calibri"/>
              </a:rPr>
              <a:t>by </a:t>
            </a:r>
            <a:r>
              <a:rPr kumimoji="0" sz="1800" b="1" i="0" u="none" strike="noStrike" kern="1200" cap="none" spc="0" normalizeH="0" baseline="0" noProof="0" dirty="0">
                <a:ln>
                  <a:noFill/>
                </a:ln>
                <a:solidFill>
                  <a:prstClr val="black"/>
                </a:solidFill>
                <a:effectLst/>
                <a:uLnTx/>
                <a:uFillTx/>
                <a:latin typeface="Calibri"/>
                <a:ea typeface="+mn-ea"/>
                <a:cs typeface="Calibri"/>
              </a:rPr>
              <a:t>passing a 2 </a:t>
            </a:r>
            <a:r>
              <a:rPr kumimoji="0" sz="1800" b="1" i="0" u="none" strike="noStrike" kern="1200" cap="none" spc="-5" normalizeH="0" baseline="0" noProof="0" dirty="0">
                <a:ln>
                  <a:noFill/>
                </a:ln>
                <a:solidFill>
                  <a:prstClr val="black"/>
                </a:solidFill>
                <a:effectLst/>
                <a:uLnTx/>
                <a:uFillTx/>
                <a:latin typeface="Calibri"/>
                <a:ea typeface="+mn-ea"/>
                <a:cs typeface="Calibri"/>
              </a:rPr>
              <a:t>element list </a:t>
            </a:r>
            <a:r>
              <a:rPr kumimoji="0" sz="1800" b="1" i="0" u="none" strike="noStrike" kern="1200" cap="none" spc="-10" normalizeH="0" baseline="0" noProof="0" dirty="0">
                <a:ln>
                  <a:noFill/>
                </a:ln>
                <a:solidFill>
                  <a:prstClr val="black"/>
                </a:solidFill>
                <a:effectLst/>
                <a:uLnTx/>
                <a:uFillTx/>
                <a:latin typeface="Calibri"/>
                <a:ea typeface="+mn-ea"/>
                <a:cs typeface="Calibri"/>
              </a:rPr>
              <a:t>to </a:t>
            </a:r>
            <a:r>
              <a:rPr kumimoji="0" sz="1800" b="1" i="0" u="none" strike="noStrike" kern="1200" cap="none" spc="0" normalizeH="0" baseline="0" noProof="0" dirty="0">
                <a:ln>
                  <a:noFill/>
                </a:ln>
                <a:solidFill>
                  <a:prstClr val="black"/>
                </a:solidFill>
                <a:effectLst/>
                <a:uLnTx/>
                <a:uFillTx/>
                <a:latin typeface="Calibri"/>
                <a:ea typeface="+mn-ea"/>
                <a:cs typeface="Calibri"/>
              </a:rPr>
              <a:t>the </a:t>
            </a:r>
            <a:r>
              <a:rPr kumimoji="0" sz="1800" b="1" i="0" u="none" strike="noStrike" kern="1200" cap="none" spc="-10" normalizeH="0" baseline="0" noProof="0" dirty="0">
                <a:ln>
                  <a:noFill/>
                </a:ln>
                <a:solidFill>
                  <a:prstClr val="black"/>
                </a:solidFill>
                <a:effectLst/>
                <a:uLnTx/>
                <a:uFillTx/>
                <a:latin typeface="Calibri"/>
                <a:ea typeface="+mn-ea"/>
                <a:cs typeface="Calibri"/>
              </a:rPr>
              <a:t>argument </a:t>
            </a:r>
            <a:r>
              <a:rPr kumimoji="0" sz="1800" b="1" i="0" u="none" strike="noStrike" kern="1200" cap="none" spc="-39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dimnames</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M5</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matrix(1:9,</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nrow</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3,</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15" normalizeH="0" baseline="0" noProof="0" dirty="0">
                <a:ln>
                  <a:noFill/>
                </a:ln>
                <a:solidFill>
                  <a:srgbClr val="C00000"/>
                </a:solidFill>
                <a:effectLst/>
                <a:uLnTx/>
                <a:uFillTx/>
                <a:latin typeface="Calibri"/>
                <a:ea typeface="+mn-ea"/>
                <a:cs typeface="Calibri"/>
              </a:rPr>
              <a:t>ncol=3,byrow=F,dimnames</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list(c("R1","R2","R3"),</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c("C1","C2","C3")))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3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row</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can</a:t>
            </a:r>
            <a:r>
              <a:rPr kumimoji="0" sz="1800" b="1" i="0" u="none" strike="noStrike" kern="1200" cap="none" spc="0" normalizeH="0" baseline="0" noProof="0" dirty="0">
                <a:ln>
                  <a:noFill/>
                </a:ln>
                <a:solidFill>
                  <a:prstClr val="black"/>
                </a:solidFill>
                <a:effectLst/>
                <a:uLnTx/>
                <a:uFillTx/>
                <a:latin typeface="Calibri"/>
                <a:ea typeface="+mn-ea"/>
                <a:cs typeface="Calibri"/>
              </a:rPr>
              <a:t> be accessed</a:t>
            </a:r>
            <a:r>
              <a:rPr kumimoji="0" sz="1800" b="1" i="0" u="none" strike="noStrike" kern="1200" cap="none" spc="-4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or</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changed</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 </a:t>
            </a:r>
            <a:r>
              <a:rPr kumimoji="0" sz="1800" b="0" i="0" u="none" strike="noStrike" kern="1200" cap="none" spc="-10" normalizeH="0" baseline="0" noProof="0" dirty="0">
                <a:ln>
                  <a:noFill/>
                </a:ln>
                <a:solidFill>
                  <a:prstClr val="black"/>
                </a:solidFill>
                <a:effectLst/>
                <a:uLnTx/>
                <a:uFillTx/>
                <a:latin typeface="Calibri"/>
                <a:ea typeface="+mn-ea"/>
                <a:cs typeface="Calibri"/>
              </a:rPr>
              <a:t>two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helpful</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functions</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colnames()</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rownames().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rownames(M5)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colnames(M5)</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39751"/>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672210"/>
            <a:ext cx="7113270" cy="5471795"/>
          </a:xfrm>
          <a:prstGeom prst="rect">
            <a:avLst/>
          </a:prstGeom>
        </p:spPr>
        <p:txBody>
          <a:bodyPr vert="horz" wrap="square" lIns="0" tIns="12700" rIns="0" bIns="0" rtlCol="0">
            <a:spAutoFit/>
          </a:bodyPr>
          <a:lstStyle/>
          <a:p>
            <a:pPr marL="559562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Matrix</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5"/>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It</a:t>
            </a:r>
            <a:r>
              <a:rPr kumimoji="0" sz="1800" b="0" i="0" u="none" strike="noStrike" kern="1200" cap="none" spc="-5" normalizeH="0" baseline="0" noProof="0" dirty="0">
                <a:ln>
                  <a:noFill/>
                </a:ln>
                <a:solidFill>
                  <a:prstClr val="black"/>
                </a:solidFill>
                <a:effectLst/>
                <a:uLnTx/>
                <a:uFillTx/>
                <a:latin typeface="Calibri"/>
                <a:ea typeface="+mn-ea"/>
                <a:cs typeface="Calibri"/>
              </a:rPr>
              <a:t> is </a:t>
            </a:r>
            <a:r>
              <a:rPr kumimoji="0" sz="1800" b="0" i="0" u="none" strike="noStrike" kern="1200" cap="none" spc="0" normalizeH="0" baseline="0" noProof="0" dirty="0">
                <a:ln>
                  <a:noFill/>
                </a:ln>
                <a:solidFill>
                  <a:prstClr val="black"/>
                </a:solidFill>
                <a:effectLst/>
                <a:uLnTx/>
                <a:uFillTx/>
                <a:latin typeface="Calibri"/>
                <a:ea typeface="+mn-ea"/>
                <a:cs typeface="Calibri"/>
              </a:rPr>
              <a:t>also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possible</a:t>
            </a:r>
            <a:r>
              <a:rPr kumimoji="0" sz="1800" b="1" i="0" u="none" strike="noStrike" kern="1200" cap="none" spc="-10" normalizeH="0" baseline="0" noProof="0" dirty="0">
                <a:ln>
                  <a:noFill/>
                </a:ln>
                <a:solidFill>
                  <a:prstClr val="black"/>
                </a:solidFill>
                <a:effectLst/>
                <a:uLnTx/>
                <a:uFillTx/>
                <a:latin typeface="Calibri"/>
                <a:ea typeface="+mn-ea"/>
                <a:cs typeface="Calibri"/>
              </a:rPr>
              <a:t> to</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change</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row</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0"/>
              </a:spcBef>
              <a:spcAft>
                <a:spcPts val="0"/>
              </a:spcAft>
              <a:buClrTx/>
              <a:buSzTx/>
              <a:buFont typeface="Arial MT"/>
              <a:buChar char="•"/>
              <a:tabLst/>
              <a:defRPr/>
            </a:pPr>
            <a:endParaRPr kumimoji="0" sz="2350" b="0" i="0" u="none" strike="noStrike" kern="1200" cap="none" spc="0" normalizeH="0" baseline="0" noProof="0">
              <a:ln>
                <a:noFill/>
              </a:ln>
              <a:solidFill>
                <a:prstClr val="black"/>
              </a:solidFill>
              <a:effectLst/>
              <a:uLnTx/>
              <a:uFillTx/>
              <a:latin typeface="Calibri"/>
              <a:ea typeface="+mn-ea"/>
              <a:cs typeface="Calibri"/>
            </a:endParaRPr>
          </a:p>
          <a:p>
            <a:pPr marL="99695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rownames(M5)</a:t>
            </a:r>
            <a:r>
              <a:rPr kumimoji="0" sz="1800" b="1" i="0" u="none" strike="noStrike" kern="1200" cap="none" spc="-5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&lt;- </a:t>
            </a:r>
            <a:r>
              <a:rPr kumimoji="0" sz="1800" b="1" i="0" u="none" strike="noStrike" kern="1200" cap="none" spc="-10" normalizeH="0" baseline="0" noProof="0" dirty="0">
                <a:ln>
                  <a:noFill/>
                </a:ln>
                <a:solidFill>
                  <a:srgbClr val="C00000"/>
                </a:solidFill>
                <a:effectLst/>
                <a:uLnTx/>
                <a:uFillTx/>
                <a:latin typeface="Calibri"/>
                <a:ea typeface="+mn-ea"/>
                <a:cs typeface="Calibri"/>
              </a:rPr>
              <a:t>c("ROW1","ROW2","ROW3")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9695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colnames(M5)</a:t>
            </a:r>
            <a:r>
              <a:rPr kumimoji="0" sz="1800" b="1" i="0" u="none" strike="noStrike" kern="1200" cap="none" spc="-5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c("COL1","COL2","COL3")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9695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96950" marR="464947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30" normalizeH="0" baseline="0" noProof="0" dirty="0">
                <a:ln>
                  <a:noFill/>
                </a:ln>
                <a:solidFill>
                  <a:srgbClr val="C00000"/>
                </a:solidFill>
                <a:effectLst/>
                <a:uLnTx/>
                <a:uFillTx/>
                <a:latin typeface="Calibri"/>
                <a:ea typeface="+mn-ea"/>
                <a:cs typeface="Calibri"/>
              </a:rPr>
              <a:t>r</a:t>
            </a:r>
            <a:r>
              <a:rPr kumimoji="0" sz="1800" b="1" i="0" u="none" strike="noStrike" kern="1200" cap="none" spc="0" normalizeH="0" baseline="0" noProof="0" dirty="0">
                <a:ln>
                  <a:noFill/>
                </a:ln>
                <a:solidFill>
                  <a:srgbClr val="C00000"/>
                </a:solidFill>
                <a:effectLst/>
                <a:uLnTx/>
                <a:uFillTx/>
                <a:latin typeface="Calibri"/>
                <a:ea typeface="+mn-ea"/>
                <a:cs typeface="Calibri"/>
              </a:rPr>
              <a:t>o</a:t>
            </a:r>
            <a:r>
              <a:rPr kumimoji="0" sz="1800" b="1" i="0" u="none" strike="noStrike" kern="1200" cap="none" spc="5" normalizeH="0" baseline="0" noProof="0" dirty="0">
                <a:ln>
                  <a:noFill/>
                </a:ln>
                <a:solidFill>
                  <a:srgbClr val="C00000"/>
                </a:solidFill>
                <a:effectLst/>
                <a:uLnTx/>
                <a:uFillTx/>
                <a:latin typeface="Calibri"/>
                <a:ea typeface="+mn-ea"/>
                <a:cs typeface="Calibri"/>
              </a:rPr>
              <a:t>w</a:t>
            </a:r>
            <a:r>
              <a:rPr kumimoji="0" sz="1800" b="1" i="0" u="none" strike="noStrike" kern="1200" cap="none" spc="0" normalizeH="0" baseline="0" noProof="0" dirty="0">
                <a:ln>
                  <a:noFill/>
                </a:ln>
                <a:solidFill>
                  <a:srgbClr val="C00000"/>
                </a:solidFill>
                <a:effectLst/>
                <a:uLnTx/>
                <a:uFillTx/>
                <a:latin typeface="Calibri"/>
                <a:ea typeface="+mn-ea"/>
                <a:cs typeface="Calibri"/>
              </a:rPr>
              <a:t>name</a:t>
            </a:r>
            <a:r>
              <a:rPr kumimoji="0" sz="1800" b="1" i="0" u="none" strike="noStrike" kern="1200" cap="none" spc="-10"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(M5)  </a:t>
            </a:r>
            <a:r>
              <a:rPr kumimoji="0" sz="1800" b="1" i="0" u="none" strike="noStrike" kern="1200" cap="none" spc="-5" normalizeH="0" baseline="0" noProof="0" dirty="0">
                <a:ln>
                  <a:noFill/>
                </a:ln>
                <a:solidFill>
                  <a:srgbClr val="C00000"/>
                </a:solidFill>
                <a:effectLst/>
                <a:uLnTx/>
                <a:uFillTx/>
                <a:latin typeface="Calibri"/>
                <a:ea typeface="+mn-ea"/>
                <a:cs typeface="Calibri"/>
              </a:rPr>
              <a:t>colnames(M5)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attributes(M1) </a:t>
            </a:r>
            <a:r>
              <a:rPr kumimoji="0" sz="1800" b="1" i="0" u="none" strike="noStrike" kern="1200" cap="none" spc="0" normalizeH="0" baseline="0" noProof="0" dirty="0">
                <a:ln>
                  <a:noFill/>
                </a:ln>
                <a:solidFill>
                  <a:srgbClr val="C00000"/>
                </a:solidFill>
                <a:effectLst/>
                <a:uLnTx/>
                <a:uFillTx/>
                <a:latin typeface="Calibri"/>
                <a:ea typeface="+mn-ea"/>
                <a:cs typeface="Calibri"/>
              </a:rPr>
              <a:t> dim(M1)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Calibri"/>
              <a:ea typeface="+mn-ea"/>
              <a:cs typeface="Calibri"/>
            </a:endParaRPr>
          </a:p>
          <a:p>
            <a:pPr marL="299085" marR="5080" lvl="0" indent="-299085"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Another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25" normalizeH="0" baseline="0" noProof="0" dirty="0">
                <a:ln>
                  <a:noFill/>
                </a:ln>
                <a:solidFill>
                  <a:prstClr val="black"/>
                </a:solidFill>
                <a:effectLst/>
                <a:uLnTx/>
                <a:uFillTx/>
                <a:latin typeface="Calibri"/>
                <a:ea typeface="+mn-ea"/>
                <a:cs typeface="Calibri"/>
              </a:rPr>
              <a:t>way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creating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functions</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cbind()</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rbind() </a:t>
            </a:r>
            <a:r>
              <a:rPr kumimoji="0" sz="1800" b="1" i="0" u="none" strike="noStrike" kern="1200" cap="none" spc="-39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M6&lt;-cbind(c(1,2,3),c(4,5,6))</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9695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M6</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96950" marR="3493135"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M7&lt;-rbind(c(1,2,3),c(4,5,6))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M7</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39751"/>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538098"/>
            <a:ext cx="11333480" cy="5701665"/>
          </a:xfrm>
          <a:prstGeom prst="rect">
            <a:avLst/>
          </a:prstGeom>
        </p:spPr>
        <p:txBody>
          <a:bodyPr vert="horz" wrap="square" lIns="0" tIns="146685" rIns="0" bIns="0" rtlCol="0">
            <a:spAutoFit/>
          </a:bodyPr>
          <a:lstStyle/>
          <a:p>
            <a:pPr marL="701675" marR="0" lvl="0" indent="0" algn="ctr"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Matrix</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790"/>
              </a:spcBef>
              <a:spcAft>
                <a:spcPts val="0"/>
              </a:spcAft>
              <a:buClrTx/>
              <a:buSzTx/>
              <a:buFont typeface="Arial MT"/>
              <a:buChar char="•"/>
              <a:tabLst>
                <a:tab pos="299085" algn="l"/>
                <a:tab pos="299720" algn="l"/>
              </a:tabLst>
              <a:defRPr/>
            </a:pPr>
            <a:r>
              <a:rPr kumimoji="0" sz="1800" b="0" i="0" u="none" strike="noStrike" kern="1200" cap="none" spc="-25" normalizeH="0" baseline="0" noProof="0" dirty="0">
                <a:ln>
                  <a:noFill/>
                </a:ln>
                <a:solidFill>
                  <a:prstClr val="black"/>
                </a:solidFill>
                <a:effectLst/>
                <a:uLnTx/>
                <a:uFillTx/>
                <a:latin typeface="Calibri"/>
                <a:ea typeface="+mn-ea"/>
                <a:cs typeface="Calibri"/>
              </a:rPr>
              <a:t>Finally,</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also</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create </a:t>
            </a:r>
            <a:r>
              <a:rPr kumimoji="0" sz="1800" b="1" i="0" u="none" strike="noStrike" kern="1200" cap="none" spc="0" normalizeH="0" baseline="0" noProof="0" dirty="0">
                <a:ln>
                  <a:noFill/>
                </a:ln>
                <a:solidFill>
                  <a:prstClr val="black"/>
                </a:solidFill>
                <a:effectLst/>
                <a:uLnTx/>
                <a:uFillTx/>
                <a:latin typeface="Calibri"/>
                <a:ea typeface="+mn-ea"/>
                <a:cs typeface="Calibri"/>
              </a:rPr>
              <a:t>a </a:t>
            </a:r>
            <a:r>
              <a:rPr kumimoji="0" sz="1800" b="1" i="0" u="none" strike="noStrike" kern="1200" cap="none" spc="-5" normalizeH="0" baseline="0" noProof="0" dirty="0">
                <a:ln>
                  <a:noFill/>
                </a:ln>
                <a:solidFill>
                  <a:prstClr val="black"/>
                </a:solidFill>
                <a:effectLst/>
                <a:uLnTx/>
                <a:uFillTx/>
                <a:latin typeface="Calibri"/>
                <a:ea typeface="+mn-ea"/>
                <a:cs typeface="Calibri"/>
              </a:rPr>
              <a:t>matrix</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from</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vector</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by</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setting</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its</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dimension</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using</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dim().</a:t>
            </a:r>
            <a:r>
              <a:rPr kumimoji="0" sz="1800" b="1" i="0" u="none" strike="noStrike" kern="1200" cap="none" spc="8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Matrices</a:t>
            </a:r>
            <a:r>
              <a:rPr kumimoji="0" sz="1800" b="0" i="0" u="none" strike="noStrike" kern="1200" cap="none" spc="5" normalizeH="0" baseline="0" noProof="0" dirty="0">
                <a:ln>
                  <a:noFill/>
                </a:ln>
                <a:solidFill>
                  <a:srgbClr val="333333"/>
                </a:solidFill>
                <a:effectLst/>
                <a:uLnTx/>
                <a:uFillTx/>
                <a:latin typeface="Arial MT"/>
                <a:ea typeface="+mn-ea"/>
                <a:cs typeface="Arial MT"/>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can</a:t>
            </a:r>
            <a:r>
              <a:rPr kumimoji="0" sz="1800" b="0" i="0" u="none" strike="noStrike" kern="1200" cap="none" spc="10" normalizeH="0" baseline="0" noProof="0" dirty="0">
                <a:ln>
                  <a:noFill/>
                </a:ln>
                <a:solidFill>
                  <a:srgbClr val="333333"/>
                </a:solidFill>
                <a:effectLst/>
                <a:uLnTx/>
                <a:uFillTx/>
                <a:latin typeface="Arial MT"/>
                <a:ea typeface="+mn-ea"/>
                <a:cs typeface="Arial MT"/>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also</a:t>
            </a:r>
            <a:r>
              <a:rPr kumimoji="0" sz="1800" b="0" i="0" u="none" strike="noStrike" kern="1200" cap="none" spc="5" normalizeH="0" baseline="0" noProof="0" dirty="0">
                <a:ln>
                  <a:noFill/>
                </a:ln>
                <a:solidFill>
                  <a:srgbClr val="333333"/>
                </a:solidFill>
                <a:effectLst/>
                <a:uLnTx/>
                <a:uFillTx/>
                <a:latin typeface="Arial MT"/>
                <a:ea typeface="+mn-ea"/>
                <a:cs typeface="Arial MT"/>
              </a:rPr>
              <a:t> </a:t>
            </a:r>
            <a:r>
              <a:rPr kumimoji="0" sz="1800" b="0" i="0" u="none" strike="noStrike" kern="1200" cap="none" spc="-10" normalizeH="0" baseline="0" noProof="0" dirty="0">
                <a:ln>
                  <a:noFill/>
                </a:ln>
                <a:solidFill>
                  <a:srgbClr val="333333"/>
                </a:solidFill>
                <a:effectLst/>
                <a:uLnTx/>
                <a:uFillTx/>
                <a:latin typeface="Arial MT"/>
                <a:ea typeface="+mn-ea"/>
                <a:cs typeface="Arial MT"/>
              </a:rPr>
              <a:t>be</a:t>
            </a:r>
            <a:r>
              <a:rPr kumimoji="0" sz="1800" b="0" i="0" u="none" strike="noStrike" kern="1200" cap="none" spc="10" normalizeH="0" baseline="0" noProof="0" dirty="0">
                <a:ln>
                  <a:noFill/>
                </a:ln>
                <a:solidFill>
                  <a:srgbClr val="333333"/>
                </a:solidFill>
                <a:effectLst/>
                <a:uLnTx/>
                <a:uFillTx/>
                <a:latin typeface="Arial MT"/>
                <a:ea typeface="+mn-ea"/>
                <a:cs typeface="Arial MT"/>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created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299085" marR="0" lvl="0" indent="0" algn="l" defTabSz="914400" rtl="0" eaLnBrk="1" fontAlgn="auto" latinLnBrk="0" hangingPunct="1">
              <a:lnSpc>
                <a:spcPct val="100000"/>
              </a:lnSpc>
              <a:spcBef>
                <a:spcPts val="1085"/>
              </a:spcBef>
              <a:spcAft>
                <a:spcPts val="0"/>
              </a:spcAft>
              <a:buClrTx/>
              <a:buSzTx/>
              <a:buFontTx/>
              <a:buNone/>
              <a:tabLst/>
              <a:defRPr/>
            </a:pPr>
            <a:r>
              <a:rPr kumimoji="0" sz="1800" b="0" i="0" u="none" strike="noStrike" kern="1200" cap="none" spc="-5" normalizeH="0" baseline="0" noProof="0" dirty="0">
                <a:ln>
                  <a:noFill/>
                </a:ln>
                <a:solidFill>
                  <a:srgbClr val="333333"/>
                </a:solidFill>
                <a:effectLst/>
                <a:uLnTx/>
                <a:uFillTx/>
                <a:latin typeface="Arial MT"/>
                <a:ea typeface="+mn-ea"/>
                <a:cs typeface="Arial MT"/>
              </a:rPr>
              <a:t>directly</a:t>
            </a:r>
            <a:r>
              <a:rPr kumimoji="0" sz="1800" b="0" i="0" u="none" strike="noStrike" kern="1200" cap="none" spc="10" normalizeH="0" baseline="0" noProof="0" dirty="0">
                <a:ln>
                  <a:noFill/>
                </a:ln>
                <a:solidFill>
                  <a:srgbClr val="333333"/>
                </a:solidFill>
                <a:effectLst/>
                <a:uLnTx/>
                <a:uFillTx/>
                <a:latin typeface="Arial MT"/>
                <a:ea typeface="+mn-ea"/>
                <a:cs typeface="Arial MT"/>
              </a:rPr>
              <a:t> </a:t>
            </a:r>
            <a:r>
              <a:rPr kumimoji="0" sz="1800" b="0" i="0" u="none" strike="noStrike" kern="1200" cap="none" spc="0" normalizeH="0" baseline="0" noProof="0" dirty="0">
                <a:ln>
                  <a:noFill/>
                </a:ln>
                <a:solidFill>
                  <a:srgbClr val="333333"/>
                </a:solidFill>
                <a:effectLst/>
                <a:uLnTx/>
                <a:uFillTx/>
                <a:latin typeface="Arial MT"/>
                <a:ea typeface="+mn-ea"/>
                <a:cs typeface="Arial MT"/>
              </a:rPr>
              <a:t>from</a:t>
            </a:r>
            <a:r>
              <a:rPr kumimoji="0" sz="1800" b="0" i="0" u="none" strike="noStrike" kern="1200" cap="none" spc="-15" normalizeH="0" baseline="0" noProof="0" dirty="0">
                <a:ln>
                  <a:noFill/>
                </a:ln>
                <a:solidFill>
                  <a:srgbClr val="333333"/>
                </a:solidFill>
                <a:effectLst/>
                <a:uLnTx/>
                <a:uFillTx/>
                <a:latin typeface="Arial MT"/>
                <a:ea typeface="+mn-ea"/>
                <a:cs typeface="Arial MT"/>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vectors</a:t>
            </a:r>
            <a:r>
              <a:rPr kumimoji="0" sz="1800" b="0" i="0" u="none" strike="noStrike" kern="1200" cap="none" spc="0" normalizeH="0" baseline="0" noProof="0" dirty="0">
                <a:ln>
                  <a:noFill/>
                </a:ln>
                <a:solidFill>
                  <a:srgbClr val="333333"/>
                </a:solidFill>
                <a:effectLst/>
                <a:uLnTx/>
                <a:uFillTx/>
                <a:latin typeface="Arial MT"/>
                <a:ea typeface="+mn-ea"/>
                <a:cs typeface="Arial MT"/>
              </a:rPr>
              <a:t> by</a:t>
            </a:r>
            <a:r>
              <a:rPr kumimoji="0" sz="1800" b="0" i="0" u="none" strike="noStrike" kern="1200" cap="none" spc="-5" normalizeH="0" baseline="0" noProof="0" dirty="0">
                <a:ln>
                  <a:noFill/>
                </a:ln>
                <a:solidFill>
                  <a:srgbClr val="333333"/>
                </a:solidFill>
                <a:effectLst/>
                <a:uLnTx/>
                <a:uFillTx/>
                <a:latin typeface="Arial MT"/>
                <a:ea typeface="+mn-ea"/>
                <a:cs typeface="Arial MT"/>
              </a:rPr>
              <a:t> </a:t>
            </a:r>
            <a:r>
              <a:rPr kumimoji="0" sz="1800" b="0" i="0" u="none" strike="noStrike" kern="1200" cap="none" spc="-10" normalizeH="0" baseline="0" noProof="0" dirty="0">
                <a:ln>
                  <a:noFill/>
                </a:ln>
                <a:solidFill>
                  <a:srgbClr val="333333"/>
                </a:solidFill>
                <a:effectLst/>
                <a:uLnTx/>
                <a:uFillTx/>
                <a:latin typeface="Arial MT"/>
                <a:ea typeface="+mn-ea"/>
                <a:cs typeface="Arial MT"/>
              </a:rPr>
              <a:t>adding</a:t>
            </a:r>
            <a:r>
              <a:rPr kumimoji="0" sz="1800" b="0" i="0" u="none" strike="noStrike" kern="1200" cap="none" spc="20" normalizeH="0" baseline="0" noProof="0" dirty="0">
                <a:ln>
                  <a:noFill/>
                </a:ln>
                <a:solidFill>
                  <a:srgbClr val="333333"/>
                </a:solidFill>
                <a:effectLst/>
                <a:uLnTx/>
                <a:uFillTx/>
                <a:latin typeface="Arial MT"/>
                <a:ea typeface="+mn-ea"/>
                <a:cs typeface="Arial MT"/>
              </a:rPr>
              <a:t> </a:t>
            </a:r>
            <a:r>
              <a:rPr kumimoji="0" sz="1800" b="0" i="0" u="none" strike="noStrike" kern="1200" cap="none" spc="0" normalizeH="0" baseline="0" noProof="0" dirty="0">
                <a:ln>
                  <a:noFill/>
                </a:ln>
                <a:solidFill>
                  <a:srgbClr val="333333"/>
                </a:solidFill>
                <a:effectLst/>
                <a:uLnTx/>
                <a:uFillTx/>
                <a:latin typeface="Arial MT"/>
                <a:ea typeface="+mn-ea"/>
                <a:cs typeface="Arial MT"/>
              </a:rPr>
              <a:t>a </a:t>
            </a:r>
            <a:r>
              <a:rPr kumimoji="0" sz="1800" b="0" i="0" u="none" strike="noStrike" kern="1200" cap="none" spc="-5" normalizeH="0" baseline="0" noProof="0" dirty="0">
                <a:ln>
                  <a:noFill/>
                </a:ln>
                <a:solidFill>
                  <a:srgbClr val="333333"/>
                </a:solidFill>
                <a:effectLst/>
                <a:uLnTx/>
                <a:uFillTx/>
                <a:latin typeface="Arial MT"/>
                <a:ea typeface="+mn-ea"/>
                <a:cs typeface="Arial MT"/>
              </a:rPr>
              <a:t>dimension</a:t>
            </a:r>
            <a:r>
              <a:rPr kumimoji="0" sz="1800" b="0" i="0" u="none" strike="noStrike" kern="1200" cap="none" spc="20" normalizeH="0" baseline="0" noProof="0" dirty="0">
                <a:ln>
                  <a:noFill/>
                </a:ln>
                <a:solidFill>
                  <a:srgbClr val="333333"/>
                </a:solidFill>
                <a:effectLst/>
                <a:uLnTx/>
                <a:uFillTx/>
                <a:latin typeface="Arial MT"/>
                <a:ea typeface="+mn-ea"/>
                <a:cs typeface="Arial MT"/>
              </a:rPr>
              <a:t> </a:t>
            </a:r>
            <a:r>
              <a:rPr kumimoji="0" sz="1800" b="0" i="0" u="none" strike="noStrike" kern="1200" cap="none" spc="-5" normalizeH="0" baseline="0" noProof="0" dirty="0">
                <a:ln>
                  <a:noFill/>
                </a:ln>
                <a:solidFill>
                  <a:srgbClr val="333333"/>
                </a:solidFill>
                <a:effectLst/>
                <a:uLnTx/>
                <a:uFillTx/>
                <a:latin typeface="Arial MT"/>
                <a:ea typeface="+mn-ea"/>
                <a:cs typeface="Arial MT"/>
              </a:rPr>
              <a:t>attribute.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5" normalizeH="0" baseline="0" noProof="0" dirty="0">
                <a:ln>
                  <a:noFill/>
                </a:ln>
                <a:solidFill>
                  <a:srgbClr val="C00000"/>
                </a:solidFill>
                <a:effectLst/>
                <a:uLnTx/>
                <a:uFillTx/>
                <a:latin typeface="Calibri"/>
                <a:ea typeface="+mn-ea"/>
                <a:cs typeface="Calibri"/>
              </a:rPr>
              <a:t> c(1,2,3,4,5,6)</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class(M8)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dim(M8)</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c(2,3)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class(M8)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access</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elements</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5" normalizeH="0" baseline="0" noProof="0" dirty="0">
                <a:ln>
                  <a:noFill/>
                </a:ln>
                <a:solidFill>
                  <a:prstClr val="black"/>
                </a:solidFill>
                <a:effectLst/>
                <a:uLnTx/>
                <a:uFillTx/>
                <a:latin typeface="Calibri"/>
                <a:ea typeface="+mn-ea"/>
                <a:cs typeface="Calibri"/>
              </a:rPr>
              <a:t> matrix</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using</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square</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bracket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M8[2,3]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M8[c(1,2),c(2,3)]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M8[c(1,2),c(1,3)]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M8[c(2),c(2,3)]</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376" y="0"/>
            <a:ext cx="6917690" cy="806450"/>
          </a:xfrm>
          <a:prstGeom prst="rect">
            <a:avLst/>
          </a:prstGeom>
        </p:spPr>
        <p:txBody>
          <a:bodyPr vert="horz" wrap="square" lIns="0" tIns="12065" rIns="0" bIns="0" rtlCol="0">
            <a:spAutoFit/>
          </a:bodyPr>
          <a:lstStyle/>
          <a:p>
            <a:pPr algn="ctr">
              <a:lnSpc>
                <a:spcPts val="3075"/>
              </a:lnSpc>
              <a:spcBef>
                <a:spcPts val="95"/>
              </a:spcBef>
            </a:pPr>
            <a:r>
              <a:rPr sz="2800" spc="-5" dirty="0">
                <a:latin typeface="Arial"/>
                <a:cs typeface="Arial"/>
              </a:rPr>
              <a:t>Data</a:t>
            </a:r>
            <a:r>
              <a:rPr sz="2800" spc="25" dirty="0">
                <a:latin typeface="Arial"/>
                <a:cs typeface="Arial"/>
              </a:rPr>
              <a:t> </a:t>
            </a:r>
            <a:r>
              <a:rPr sz="2800" spc="-5" dirty="0">
                <a:latin typeface="Arial"/>
                <a:cs typeface="Arial"/>
              </a:rPr>
              <a:t>Structures/Data</a:t>
            </a:r>
            <a:r>
              <a:rPr sz="2800" spc="35" dirty="0">
                <a:latin typeface="Arial"/>
                <a:cs typeface="Arial"/>
              </a:rPr>
              <a:t> </a:t>
            </a:r>
            <a:r>
              <a:rPr sz="2800" spc="-5" dirty="0">
                <a:latin typeface="Arial"/>
                <a:cs typeface="Arial"/>
              </a:rPr>
              <a:t>Objects/Data</a:t>
            </a:r>
            <a:r>
              <a:rPr sz="2800" spc="35" dirty="0">
                <a:latin typeface="Arial"/>
                <a:cs typeface="Arial"/>
              </a:rPr>
              <a:t> </a:t>
            </a:r>
            <a:r>
              <a:rPr sz="2800" spc="-55" dirty="0">
                <a:latin typeface="Arial"/>
                <a:cs typeface="Arial"/>
              </a:rPr>
              <a:t>Types</a:t>
            </a:r>
            <a:endParaRPr sz="2800">
              <a:latin typeface="Arial"/>
              <a:cs typeface="Arial"/>
            </a:endParaRPr>
          </a:p>
          <a:p>
            <a:pPr marL="3810" algn="ctr">
              <a:lnSpc>
                <a:spcPts val="3075"/>
              </a:lnSpc>
            </a:pPr>
            <a:r>
              <a:rPr sz="2800" spc="-10" dirty="0"/>
              <a:t>Matrix</a:t>
            </a:r>
            <a:endParaRPr sz="2800"/>
          </a:p>
        </p:txBody>
      </p:sp>
      <p:sp>
        <p:nvSpPr>
          <p:cNvPr id="3" name="object 3"/>
          <p:cNvSpPr txBox="1"/>
          <p:nvPr/>
        </p:nvSpPr>
        <p:spPr>
          <a:xfrm>
            <a:off x="78739" y="643524"/>
            <a:ext cx="11315065" cy="5513705"/>
          </a:xfrm>
          <a:prstGeom prst="rect">
            <a:avLst/>
          </a:prstGeom>
        </p:spPr>
        <p:txBody>
          <a:bodyPr vert="horz" wrap="square" lIns="0" tIns="81280" rIns="0" bIns="0" rtlCol="0">
            <a:spAutoFit/>
          </a:bodyPr>
          <a:lstStyle/>
          <a:p>
            <a:pPr marL="299085" marR="0" lvl="0" indent="-287020" algn="l" defTabSz="914400" rtl="0" eaLnBrk="1" fontAlgn="auto" latinLnBrk="0" hangingPunct="1">
              <a:lnSpc>
                <a:spcPct val="100000"/>
              </a:lnSpc>
              <a:spcBef>
                <a:spcPts val="64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select elements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greater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ct val="100000"/>
              </a:lnSpc>
              <a:spcBef>
                <a:spcPts val="54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9203055" lvl="0" indent="0" algn="l" defTabSz="914400" rtl="0" eaLnBrk="1" fontAlgn="auto" latinLnBrk="0" hangingPunct="1">
              <a:lnSpc>
                <a:spcPct val="14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M8[M8&gt;4]  </a:t>
            </a:r>
            <a:r>
              <a:rPr kumimoji="0" sz="1800" b="1" i="0" u="none" strike="noStrike" kern="1200" cap="none" spc="-5" normalizeH="0" baseline="0" noProof="0" dirty="0">
                <a:ln>
                  <a:noFill/>
                </a:ln>
                <a:solidFill>
                  <a:srgbClr val="C00000"/>
                </a:solidFill>
                <a:effectLst/>
                <a:uLnTx/>
                <a:uFillTx/>
                <a:latin typeface="Calibri"/>
                <a:ea typeface="+mn-ea"/>
                <a:cs typeface="Calibri"/>
              </a:rPr>
              <a:t>M2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ct val="100000"/>
              </a:lnSpc>
              <a:spcBef>
                <a:spcPts val="86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M2[2,]</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#2nd</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row</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of</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matrix</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ts val="2105"/>
              </a:lnSpc>
              <a:spcBef>
                <a:spcPts val="86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M2[,3]</a:t>
            </a:r>
            <a:r>
              <a:rPr kumimoji="0" sz="1800" b="1" i="0" u="none" strike="noStrike" kern="1200" cap="none" spc="-10" normalizeH="0" baseline="0" noProof="0" dirty="0">
                <a:ln>
                  <a:noFill/>
                </a:ln>
                <a:solidFill>
                  <a:srgbClr val="C00000"/>
                </a:solidFill>
                <a:effectLst/>
                <a:uLnTx/>
                <a:uFillTx/>
                <a:latin typeface="Calibri"/>
                <a:ea typeface="+mn-ea"/>
                <a:cs typeface="Calibri"/>
              </a:rPr>
              <a:t> #3rd </a:t>
            </a:r>
            <a:r>
              <a:rPr kumimoji="0" sz="1800" b="1" i="0" u="none" strike="noStrike" kern="1200" cap="none" spc="-5" normalizeH="0" baseline="0" noProof="0" dirty="0">
                <a:ln>
                  <a:noFill/>
                </a:ln>
                <a:solidFill>
                  <a:srgbClr val="C00000"/>
                </a:solidFill>
                <a:effectLst/>
                <a:uLnTx/>
                <a:uFillTx/>
                <a:latin typeface="Calibri"/>
                <a:ea typeface="+mn-ea"/>
                <a:cs typeface="Calibri"/>
              </a:rPr>
              <a:t>column</a:t>
            </a:r>
            <a:r>
              <a:rPr kumimoji="0" sz="1800" b="1" i="0" u="none" strike="noStrike" kern="1200" cap="none" spc="-4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of a</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matrix</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ts val="2105"/>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select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even elements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ts val="2130"/>
              </a:lnSpc>
              <a:spcBef>
                <a:spcPts val="71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M8[M8%%2</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ts val="2130"/>
              </a:lnSpc>
              <a:spcBef>
                <a:spcPts val="0"/>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combine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assignment</a:t>
            </a:r>
            <a:r>
              <a:rPr kumimoji="0" sz="1800" b="0" i="0" u="none" strike="noStrike" kern="1200" cap="none" spc="-15" normalizeH="0" baseline="0" noProof="0" dirty="0">
                <a:ln>
                  <a:noFill/>
                </a:ln>
                <a:solidFill>
                  <a:prstClr val="black"/>
                </a:solidFill>
                <a:effectLst/>
                <a:uLnTx/>
                <a:uFillTx/>
                <a:latin typeface="Calibri"/>
                <a:ea typeface="+mn-ea"/>
                <a:cs typeface="Calibri"/>
              </a:rPr>
              <a:t> operator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above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learned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methods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accessing</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modify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ct val="100000"/>
              </a:lnSpc>
              <a:spcBef>
                <a:spcPts val="70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M8[2,2]</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10;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ts val="2130"/>
              </a:lnSpc>
              <a:spcBef>
                <a:spcPts val="108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ts val="2130"/>
              </a:lnSpc>
              <a:spcBef>
                <a:spcPts val="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modify</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elements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less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than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ct val="100000"/>
              </a:lnSpc>
              <a:spcBef>
                <a:spcPts val="54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M8[M8&lt;5]</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ts val="2105"/>
              </a:lnSpc>
              <a:spcBef>
                <a:spcPts val="86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M8</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ts val="2105"/>
              </a:lnSpc>
              <a:spcBef>
                <a:spcPts val="0"/>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common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operation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transpose </a:t>
            </a:r>
            <a:r>
              <a:rPr kumimoji="0" sz="1800" b="0" i="0" u="none" strike="noStrike" kern="1200" cap="none" spc="-5" normalizeH="0" baseline="0" noProof="0" dirty="0">
                <a:ln>
                  <a:noFill/>
                </a:ln>
                <a:solidFill>
                  <a:prstClr val="black"/>
                </a:solidFill>
                <a:effectLst/>
                <a:uLnTx/>
                <a:uFillTx/>
                <a:latin typeface="Calibri"/>
                <a:ea typeface="+mn-ea"/>
                <a:cs typeface="Calibri"/>
              </a:rPr>
              <a:t>it.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This 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done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094740" marR="0" lvl="0" indent="0" algn="l" defTabSz="914400" rtl="0" eaLnBrk="1" fontAlgn="auto" latinLnBrk="0" hangingPunct="1">
              <a:lnSpc>
                <a:spcPct val="100000"/>
              </a:lnSpc>
              <a:spcBef>
                <a:spcPts val="54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t(M8)</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049" y="-16550"/>
            <a:ext cx="11484864" cy="689932"/>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Data</a:t>
            </a:r>
            <a:r>
              <a:rPr spc="-35" dirty="0">
                <a:latin typeface="Arial"/>
                <a:cs typeface="Arial"/>
              </a:rPr>
              <a:t> </a:t>
            </a:r>
            <a:r>
              <a:rPr dirty="0">
                <a:latin typeface="Arial"/>
                <a:cs typeface="Arial"/>
              </a:rPr>
              <a:t>Structures/Data</a:t>
            </a:r>
            <a:r>
              <a:rPr spc="-50" dirty="0">
                <a:latin typeface="Arial"/>
                <a:cs typeface="Arial"/>
              </a:rPr>
              <a:t> </a:t>
            </a:r>
            <a:r>
              <a:rPr spc="-5" dirty="0">
                <a:latin typeface="Arial"/>
                <a:cs typeface="Arial"/>
              </a:rPr>
              <a:t>Objects/Data</a:t>
            </a:r>
            <a:r>
              <a:rPr spc="-45" dirty="0">
                <a:latin typeface="Arial"/>
                <a:cs typeface="Arial"/>
              </a:rPr>
              <a:t> </a:t>
            </a:r>
            <a:r>
              <a:rPr spc="-50" dirty="0">
                <a:latin typeface="Arial"/>
                <a:cs typeface="Arial"/>
              </a:rPr>
              <a:t>Types</a:t>
            </a:r>
          </a:p>
        </p:txBody>
      </p:sp>
      <p:sp>
        <p:nvSpPr>
          <p:cNvPr id="3" name="object 3"/>
          <p:cNvSpPr txBox="1"/>
          <p:nvPr/>
        </p:nvSpPr>
        <p:spPr>
          <a:xfrm>
            <a:off x="78739" y="376809"/>
            <a:ext cx="11657965" cy="2316480"/>
          </a:xfrm>
          <a:prstGeom prst="rect">
            <a:avLst/>
          </a:prstGeom>
        </p:spPr>
        <p:txBody>
          <a:bodyPr vert="horz" wrap="square" lIns="0" tIns="12700" rIns="0" bIns="0" rtlCol="0">
            <a:spAutoFit/>
          </a:bodyPr>
          <a:lstStyle/>
          <a:p>
            <a:pPr marL="377190" marR="0" lvl="0" indent="0" algn="ctr"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Matrix</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35"/>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add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column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rbind()</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cbind()</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respectively.</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Similarly,</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removed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through</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reassignment.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86614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M9&lt;-rbind(c(10,</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20,</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30),c(40,</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50,60),c(70,80,90))</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86614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M9</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866140" marR="838835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M9&lt;-cbind(M9,</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c(1,</a:t>
            </a:r>
            <a:r>
              <a:rPr kumimoji="0" sz="1800" b="1" i="0" u="none" strike="noStrike" kern="1200" cap="none" spc="-6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3)) </a:t>
            </a:r>
            <a:r>
              <a:rPr kumimoji="0" sz="1800" b="1" i="0" u="none" strike="noStrike" kern="1200" cap="none" spc="-39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M9</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866140" marR="838073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M9&lt;-rbind(M9,c(1,2,3,4))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M9</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4" name="object 4"/>
          <p:cNvSpPr txBox="1"/>
          <p:nvPr/>
        </p:nvSpPr>
        <p:spPr>
          <a:xfrm>
            <a:off x="78739" y="2571631"/>
            <a:ext cx="7044055" cy="3325495"/>
          </a:xfrm>
          <a:prstGeom prst="rect">
            <a:avLst/>
          </a:prstGeom>
        </p:spPr>
        <p:txBody>
          <a:bodyPr vert="horz" wrap="square" lIns="0" tIns="108585" rIns="0" bIns="0" rtlCol="0">
            <a:spAutoFit/>
          </a:bodyPr>
          <a:lstStyle/>
          <a:p>
            <a:pPr marL="355600" marR="0" lvl="0" indent="-342900" algn="l" defTabSz="914400" rtl="0" eaLnBrk="1" fontAlgn="auto" latinLnBrk="0" hangingPunct="1">
              <a:lnSpc>
                <a:spcPct val="100000"/>
              </a:lnSpc>
              <a:spcBef>
                <a:spcPts val="855"/>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In all</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cases,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however,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column-major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order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internally</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M10&lt;-rbind(c(10,</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20,</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30),c(40,</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50,60))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M10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65200" marR="0" lvl="0" indent="0" algn="l" defTabSz="914400" rtl="0" eaLnBrk="1" fontAlgn="auto" latinLnBrk="0" hangingPunct="1">
              <a:lnSpc>
                <a:spcPct val="100000"/>
              </a:lnSpc>
              <a:spcBef>
                <a:spcPts val="520"/>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[,1]</a:t>
            </a:r>
            <a:r>
              <a:rPr kumimoji="0" sz="1600" b="1" i="0" u="none" strike="noStrike" kern="1200" cap="none" spc="15"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[,2]</a:t>
            </a:r>
            <a:r>
              <a:rPr kumimoji="0" sz="1600" b="1" i="0" u="none" strike="noStrike" kern="1200" cap="none" spc="2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[,3]</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60"/>
              </a:spcBef>
              <a:spcAft>
                <a:spcPts val="0"/>
              </a:spcAft>
              <a:buClrTx/>
              <a:buSzTx/>
              <a:buFontTx/>
              <a:buNone/>
              <a:tabLst>
                <a:tab pos="1339850" algn="l"/>
                <a:tab pos="1684020" algn="l"/>
                <a:tab pos="2028189" algn="l"/>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[1,]	</a:t>
            </a:r>
            <a:r>
              <a:rPr kumimoji="0" sz="1600" b="1" i="0" u="none" strike="noStrike" kern="1200" cap="none" spc="-10" normalizeH="0" baseline="0" noProof="0" dirty="0">
                <a:ln>
                  <a:noFill/>
                </a:ln>
                <a:solidFill>
                  <a:srgbClr val="538235"/>
                </a:solidFill>
                <a:effectLst/>
                <a:uLnTx/>
                <a:uFillTx/>
                <a:latin typeface="Calibri"/>
                <a:ea typeface="+mn-ea"/>
                <a:cs typeface="Calibri"/>
              </a:rPr>
              <a:t>10	20	30</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ts val="1910"/>
              </a:lnSpc>
              <a:spcBef>
                <a:spcPts val="5"/>
              </a:spcBef>
              <a:spcAft>
                <a:spcPts val="0"/>
              </a:spcAft>
              <a:buClrTx/>
              <a:buSzTx/>
              <a:buFontTx/>
              <a:buNone/>
              <a:tabLst>
                <a:tab pos="1339850" algn="l"/>
                <a:tab pos="1684020" algn="l"/>
                <a:tab pos="2028189" algn="l"/>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[2,]	</a:t>
            </a:r>
            <a:r>
              <a:rPr kumimoji="0" sz="1600" b="1" i="0" u="none" strike="noStrike" kern="1200" cap="none" spc="-10" normalizeH="0" baseline="0" noProof="0" dirty="0">
                <a:ln>
                  <a:noFill/>
                </a:ln>
                <a:solidFill>
                  <a:srgbClr val="538235"/>
                </a:solidFill>
                <a:effectLst/>
                <a:uLnTx/>
                <a:uFillTx/>
                <a:latin typeface="Calibri"/>
                <a:ea typeface="+mn-ea"/>
                <a:cs typeface="Calibri"/>
              </a:rPr>
              <a:t>40	50	60</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ts val="2150"/>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Dimension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0" normalizeH="0" baseline="0" noProof="0" dirty="0">
                <a:ln>
                  <a:noFill/>
                </a:ln>
                <a:solidFill>
                  <a:prstClr val="black"/>
                </a:solidFill>
                <a:effectLst/>
                <a:uLnTx/>
                <a:uFillTx/>
                <a:latin typeface="Calibri"/>
                <a:ea typeface="+mn-ea"/>
                <a:cs typeface="Calibri"/>
              </a:rPr>
              <a:t> can</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modified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5" normalizeH="0" baseline="0" noProof="0" dirty="0">
                <a:ln>
                  <a:noFill/>
                </a:ln>
                <a:solidFill>
                  <a:prstClr val="black"/>
                </a:solidFill>
                <a:effectLst/>
                <a:uLnTx/>
                <a:uFillTx/>
                <a:latin typeface="Calibri"/>
                <a:ea typeface="+mn-ea"/>
                <a:cs typeface="Calibri"/>
              </a:rPr>
              <a:t> well,</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dim(M10)</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c(3,2);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M10</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61060" marR="0" lvl="0" indent="0" algn="l" defTabSz="914400" rtl="0" eaLnBrk="1" fontAlgn="auto" latinLnBrk="0" hangingPunct="1">
              <a:lnSpc>
                <a:spcPct val="100000"/>
              </a:lnSpc>
              <a:spcBef>
                <a:spcPts val="345"/>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[,1]</a:t>
            </a:r>
            <a:r>
              <a:rPr kumimoji="0" sz="1600" b="1" i="0" u="none" strike="noStrike" kern="1200" cap="none" spc="0"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[,2]</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graphicFrame>
        <p:nvGraphicFramePr>
          <p:cNvPr id="5" name="object 5"/>
          <p:cNvGraphicFramePr>
            <a:graphicFrameLocks noGrp="1"/>
          </p:cNvGraphicFramePr>
          <p:nvPr/>
        </p:nvGraphicFramePr>
        <p:xfrm>
          <a:off x="862838" y="5935446"/>
          <a:ext cx="1038860" cy="690370"/>
        </p:xfrm>
        <a:graphic>
          <a:graphicData uri="http://schemas.openxmlformats.org/drawingml/2006/table">
            <a:tbl>
              <a:tblPr firstRow="1" bandRow="1">
                <a:tableStyleId>{2D5ABB26-0587-4C30-8999-92F81FD0307C}</a:tableStyleId>
              </a:tblPr>
              <a:tblGrid>
                <a:gridCol w="387985">
                  <a:extLst>
                    <a:ext uri="{9D8B030D-6E8A-4147-A177-3AD203B41FA5}">
                      <a16:colId xmlns:a16="http://schemas.microsoft.com/office/drawing/2014/main" val="20000"/>
                    </a:ext>
                  </a:extLst>
                </a:gridCol>
                <a:gridCol w="344805">
                  <a:extLst>
                    <a:ext uri="{9D8B030D-6E8A-4147-A177-3AD203B41FA5}">
                      <a16:colId xmlns:a16="http://schemas.microsoft.com/office/drawing/2014/main" val="20001"/>
                    </a:ext>
                  </a:extLst>
                </a:gridCol>
                <a:gridCol w="306070">
                  <a:extLst>
                    <a:ext uri="{9D8B030D-6E8A-4147-A177-3AD203B41FA5}">
                      <a16:colId xmlns:a16="http://schemas.microsoft.com/office/drawing/2014/main" val="20002"/>
                    </a:ext>
                  </a:extLst>
                </a:gridCol>
              </a:tblGrid>
              <a:tr h="223265">
                <a:tc>
                  <a:txBody>
                    <a:bodyPr/>
                    <a:lstStyle/>
                    <a:p>
                      <a:pPr marL="31750">
                        <a:lnSpc>
                          <a:spcPts val="1515"/>
                        </a:lnSpc>
                      </a:pPr>
                      <a:r>
                        <a:rPr sz="1600" b="1" spc="-5" dirty="0">
                          <a:solidFill>
                            <a:srgbClr val="538235"/>
                          </a:solidFill>
                          <a:latin typeface="Calibri"/>
                          <a:cs typeface="Calibri"/>
                        </a:rPr>
                        <a:t>[1,]</a:t>
                      </a:r>
                      <a:endParaRPr sz="1600">
                        <a:latin typeface="Calibri"/>
                        <a:cs typeface="Calibri"/>
                      </a:endParaRPr>
                    </a:p>
                  </a:txBody>
                  <a:tcPr marL="0" marR="0" marT="0" marB="0"/>
                </a:tc>
                <a:tc>
                  <a:txBody>
                    <a:bodyPr/>
                    <a:lstStyle/>
                    <a:p>
                      <a:pPr algn="ctr">
                        <a:lnSpc>
                          <a:spcPts val="1515"/>
                        </a:lnSpc>
                      </a:pPr>
                      <a:r>
                        <a:rPr sz="1600" b="1" spc="-10" dirty="0">
                          <a:solidFill>
                            <a:srgbClr val="538235"/>
                          </a:solidFill>
                          <a:latin typeface="Calibri"/>
                          <a:cs typeface="Calibri"/>
                        </a:rPr>
                        <a:t>10</a:t>
                      </a:r>
                      <a:endParaRPr sz="1600">
                        <a:latin typeface="Calibri"/>
                        <a:cs typeface="Calibri"/>
                      </a:endParaRPr>
                    </a:p>
                  </a:txBody>
                  <a:tcPr marL="0" marR="0" marT="0" marB="0"/>
                </a:tc>
                <a:tc>
                  <a:txBody>
                    <a:bodyPr/>
                    <a:lstStyle/>
                    <a:p>
                      <a:pPr marR="24130" algn="r">
                        <a:lnSpc>
                          <a:spcPts val="1515"/>
                        </a:lnSpc>
                      </a:pPr>
                      <a:r>
                        <a:rPr sz="1600" b="1" spc="-10" dirty="0">
                          <a:solidFill>
                            <a:srgbClr val="538235"/>
                          </a:solidFill>
                          <a:latin typeface="Calibri"/>
                          <a:cs typeface="Calibri"/>
                        </a:rPr>
                        <a:t>50</a:t>
                      </a:r>
                      <a:endParaRPr sz="1600">
                        <a:latin typeface="Calibri"/>
                        <a:cs typeface="Calibri"/>
                      </a:endParaRPr>
                    </a:p>
                  </a:txBody>
                  <a:tcPr marL="0" marR="0" marT="0" marB="0"/>
                </a:tc>
                <a:extLst>
                  <a:ext uri="{0D108BD9-81ED-4DB2-BD59-A6C34878D82A}">
                    <a16:rowId xmlns:a16="http://schemas.microsoft.com/office/drawing/2014/main" val="10000"/>
                  </a:ext>
                </a:extLst>
              </a:tr>
              <a:tr h="243840">
                <a:tc>
                  <a:txBody>
                    <a:bodyPr/>
                    <a:lstStyle/>
                    <a:p>
                      <a:pPr marL="31750">
                        <a:lnSpc>
                          <a:spcPts val="1680"/>
                        </a:lnSpc>
                      </a:pPr>
                      <a:r>
                        <a:rPr sz="1600" b="1" spc="-5" dirty="0">
                          <a:solidFill>
                            <a:srgbClr val="538235"/>
                          </a:solidFill>
                          <a:latin typeface="Calibri"/>
                          <a:cs typeface="Calibri"/>
                        </a:rPr>
                        <a:t>[2,]</a:t>
                      </a:r>
                      <a:endParaRPr sz="1600">
                        <a:latin typeface="Calibri"/>
                        <a:cs typeface="Calibri"/>
                      </a:endParaRPr>
                    </a:p>
                  </a:txBody>
                  <a:tcPr marL="0" marR="0" marT="0" marB="0"/>
                </a:tc>
                <a:tc>
                  <a:txBody>
                    <a:bodyPr/>
                    <a:lstStyle/>
                    <a:p>
                      <a:pPr algn="ctr">
                        <a:lnSpc>
                          <a:spcPts val="1680"/>
                        </a:lnSpc>
                      </a:pPr>
                      <a:r>
                        <a:rPr sz="1600" b="1" spc="-10" dirty="0">
                          <a:solidFill>
                            <a:srgbClr val="538235"/>
                          </a:solidFill>
                          <a:latin typeface="Calibri"/>
                          <a:cs typeface="Calibri"/>
                        </a:rPr>
                        <a:t>40</a:t>
                      </a:r>
                      <a:endParaRPr sz="1600">
                        <a:latin typeface="Calibri"/>
                        <a:cs typeface="Calibri"/>
                      </a:endParaRPr>
                    </a:p>
                  </a:txBody>
                  <a:tcPr marL="0" marR="0" marT="0" marB="0"/>
                </a:tc>
                <a:tc>
                  <a:txBody>
                    <a:bodyPr/>
                    <a:lstStyle/>
                    <a:p>
                      <a:pPr marR="24130" algn="r">
                        <a:lnSpc>
                          <a:spcPts val="1680"/>
                        </a:lnSpc>
                      </a:pPr>
                      <a:r>
                        <a:rPr sz="1600" b="1" spc="-10" dirty="0">
                          <a:solidFill>
                            <a:srgbClr val="538235"/>
                          </a:solidFill>
                          <a:latin typeface="Calibri"/>
                          <a:cs typeface="Calibri"/>
                        </a:rPr>
                        <a:t>30</a:t>
                      </a:r>
                      <a:endParaRPr sz="1600">
                        <a:latin typeface="Calibri"/>
                        <a:cs typeface="Calibri"/>
                      </a:endParaRPr>
                    </a:p>
                  </a:txBody>
                  <a:tcPr marL="0" marR="0" marT="0" marB="0"/>
                </a:tc>
                <a:extLst>
                  <a:ext uri="{0D108BD9-81ED-4DB2-BD59-A6C34878D82A}">
                    <a16:rowId xmlns:a16="http://schemas.microsoft.com/office/drawing/2014/main" val="10001"/>
                  </a:ext>
                </a:extLst>
              </a:tr>
              <a:tr h="223265">
                <a:tc>
                  <a:txBody>
                    <a:bodyPr/>
                    <a:lstStyle/>
                    <a:p>
                      <a:pPr marL="31750">
                        <a:lnSpc>
                          <a:spcPts val="1660"/>
                        </a:lnSpc>
                      </a:pPr>
                      <a:r>
                        <a:rPr sz="1600" b="1" spc="-5" dirty="0">
                          <a:solidFill>
                            <a:srgbClr val="538235"/>
                          </a:solidFill>
                          <a:latin typeface="Calibri"/>
                          <a:cs typeface="Calibri"/>
                        </a:rPr>
                        <a:t>[3,]</a:t>
                      </a:r>
                      <a:endParaRPr sz="1600">
                        <a:latin typeface="Calibri"/>
                        <a:cs typeface="Calibri"/>
                      </a:endParaRPr>
                    </a:p>
                  </a:txBody>
                  <a:tcPr marL="0" marR="0" marT="0" marB="0"/>
                </a:tc>
                <a:tc>
                  <a:txBody>
                    <a:bodyPr/>
                    <a:lstStyle/>
                    <a:p>
                      <a:pPr algn="ctr">
                        <a:lnSpc>
                          <a:spcPts val="1660"/>
                        </a:lnSpc>
                      </a:pPr>
                      <a:r>
                        <a:rPr sz="1600" b="1" spc="-10" dirty="0">
                          <a:solidFill>
                            <a:srgbClr val="538235"/>
                          </a:solidFill>
                          <a:latin typeface="Calibri"/>
                          <a:cs typeface="Calibri"/>
                        </a:rPr>
                        <a:t>20</a:t>
                      </a:r>
                      <a:endParaRPr sz="1600">
                        <a:latin typeface="Calibri"/>
                        <a:cs typeface="Calibri"/>
                      </a:endParaRPr>
                    </a:p>
                  </a:txBody>
                  <a:tcPr marL="0" marR="0" marT="0" marB="0"/>
                </a:tc>
                <a:tc>
                  <a:txBody>
                    <a:bodyPr/>
                    <a:lstStyle/>
                    <a:p>
                      <a:pPr marR="24130" algn="r">
                        <a:lnSpc>
                          <a:spcPts val="1660"/>
                        </a:lnSpc>
                      </a:pPr>
                      <a:r>
                        <a:rPr sz="1600" b="1" spc="-10" dirty="0">
                          <a:solidFill>
                            <a:srgbClr val="538235"/>
                          </a:solidFill>
                          <a:latin typeface="Calibri"/>
                          <a:cs typeface="Calibri"/>
                        </a:rPr>
                        <a:t>60</a:t>
                      </a:r>
                      <a:endParaRPr sz="1600">
                        <a:latin typeface="Calibri"/>
                        <a:cs typeface="Calibri"/>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8739" y="376809"/>
            <a:ext cx="6452235" cy="3921760"/>
          </a:xfrm>
          <a:prstGeom prst="rect">
            <a:avLst/>
          </a:prstGeom>
        </p:spPr>
        <p:txBody>
          <a:bodyPr vert="horz" wrap="square" lIns="0" tIns="12700" rIns="0" bIns="0" rtlCol="0">
            <a:spAutoFit/>
          </a:bodyPr>
          <a:lstStyle/>
          <a:p>
            <a:pPr marL="559562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 normalizeH="0" baseline="0" noProof="0" dirty="0">
                <a:ln>
                  <a:noFill/>
                </a:ln>
                <a:solidFill>
                  <a:prstClr val="black"/>
                </a:solidFill>
                <a:effectLst/>
                <a:uLnTx/>
                <a:uFillTx/>
                <a:latin typeface="Calibri"/>
                <a:ea typeface="+mn-ea"/>
                <a:cs typeface="Calibri"/>
              </a:rPr>
              <a:t>M</a:t>
            </a:r>
            <a:r>
              <a:rPr kumimoji="0" sz="2400" b="1" i="0" u="none" strike="noStrike" kern="1200" cap="none" spc="-20" normalizeH="0" baseline="0" noProof="0" dirty="0">
                <a:ln>
                  <a:noFill/>
                </a:ln>
                <a:solidFill>
                  <a:prstClr val="black"/>
                </a:solidFill>
                <a:effectLst/>
                <a:uLnTx/>
                <a:uFillTx/>
                <a:latin typeface="Calibri"/>
                <a:ea typeface="+mn-ea"/>
                <a:cs typeface="Calibri"/>
              </a:rPr>
              <a:t>a</a:t>
            </a:r>
            <a:r>
              <a:rPr kumimoji="0" sz="2400" b="1" i="0" u="none" strike="noStrike" kern="1200" cap="none" spc="0" normalizeH="0" baseline="0" noProof="0" dirty="0">
                <a:ln>
                  <a:noFill/>
                </a:ln>
                <a:solidFill>
                  <a:prstClr val="black"/>
                </a:solidFill>
                <a:effectLst/>
                <a:uLnTx/>
                <a:uFillTx/>
                <a:latin typeface="Calibri"/>
                <a:ea typeface="+mn-ea"/>
                <a:cs typeface="Calibri"/>
              </a:rPr>
              <a:t>trix</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perform</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mathematical</a:t>
            </a:r>
            <a:r>
              <a:rPr kumimoji="0" sz="1800" b="1" i="0" u="none" strike="noStrike" kern="1200" cap="none" spc="-5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operations</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on</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matrices</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636905"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636905" marR="4728845"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M2 </a:t>
            </a:r>
            <a:r>
              <a:rPr kumimoji="0" sz="1800" b="1" i="0" u="none" strike="noStrike" kern="1200" cap="none" spc="0" normalizeH="0" baseline="0" noProof="0" dirty="0">
                <a:ln>
                  <a:noFill/>
                </a:ln>
                <a:solidFill>
                  <a:srgbClr val="C00000"/>
                </a:solidFill>
                <a:effectLst/>
                <a:uLnTx/>
                <a:uFillTx/>
                <a:latin typeface="Calibri"/>
                <a:ea typeface="+mn-ea"/>
                <a:cs typeface="Calibri"/>
              </a:rPr>
              <a:t> M1+M2 </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M1-M2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M1*M2 </a:t>
            </a:r>
            <a:r>
              <a:rPr kumimoji="0" sz="1800" b="1" i="0" u="none" strike="noStrike" kern="1200" cap="none" spc="0" normalizeH="0" baseline="0" noProof="0" dirty="0">
                <a:ln>
                  <a:noFill/>
                </a:ln>
                <a:solidFill>
                  <a:srgbClr val="C00000"/>
                </a:solidFill>
                <a:effectLst/>
                <a:uLnTx/>
                <a:uFillTx/>
                <a:latin typeface="Calibri"/>
                <a:ea typeface="+mn-ea"/>
                <a:cs typeface="Calibri"/>
              </a:rPr>
              <a:t> M1</a:t>
            </a:r>
            <a:r>
              <a:rPr kumimoji="0" sz="1800" b="1" i="0" u="none" strike="noStrike" kern="1200" cap="none" spc="-1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*%M2  M1/M2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M1%%M2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7A0C-C4D7-421B-A065-F792543A61D0}"/>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Step 2 – Download and install RStudio</a:t>
            </a:r>
            <a:endParaRPr lang="en-CA" sz="3200" dirty="0"/>
          </a:p>
        </p:txBody>
      </p:sp>
      <p:sp>
        <p:nvSpPr>
          <p:cNvPr id="5" name="Content Placeholder 4">
            <a:extLst>
              <a:ext uri="{FF2B5EF4-FFF2-40B4-BE49-F238E27FC236}">
                <a16:creationId xmlns:a16="http://schemas.microsoft.com/office/drawing/2014/main" id="{6319B11A-F28B-423E-BA59-4CC607DF3EAF}"/>
              </a:ext>
            </a:extLst>
          </p:cNvPr>
          <p:cNvSpPr>
            <a:spLocks noGrp="1"/>
          </p:cNvSpPr>
          <p:nvPr>
            <p:ph idx="1"/>
          </p:nvPr>
        </p:nvSpPr>
        <p:spPr/>
        <p:txBody>
          <a:bodyPr>
            <a:normAutofit/>
          </a:bodyPr>
          <a:lstStyle/>
          <a:p>
            <a:r>
              <a:rPr lang="en-CA" sz="1800" dirty="0">
                <a:latin typeface="Arial" panose="020B0604020202020204" pitchFamily="34" charset="0"/>
                <a:cs typeface="Arial" panose="020B0604020202020204" pitchFamily="34" charset="0"/>
              </a:rPr>
              <a:t>Remember, R is a programming language that tells your computer what to do.  RStudio is a convenient interface to write commands in the R language. So you need to download </a:t>
            </a:r>
            <a:r>
              <a:rPr lang="en-CA" sz="1800" dirty="0" err="1">
                <a:latin typeface="Arial" panose="020B0604020202020204" pitchFamily="34" charset="0"/>
                <a:cs typeface="Arial" panose="020B0604020202020204" pitchFamily="34" charset="0"/>
              </a:rPr>
              <a:t>Rstudio</a:t>
            </a:r>
            <a:r>
              <a:rPr lang="en-CA" sz="1800" dirty="0">
                <a:latin typeface="Arial" panose="020B0604020202020204" pitchFamily="34" charset="0"/>
                <a:cs typeface="Arial" panose="020B0604020202020204" pitchFamily="34" charset="0"/>
              </a:rPr>
              <a:t> after you download R. </a:t>
            </a:r>
          </a:p>
          <a:p>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Go to the </a:t>
            </a:r>
            <a:r>
              <a:rPr lang="en-CA" sz="1800" dirty="0">
                <a:latin typeface="Arial" panose="020B0604020202020204" pitchFamily="34" charset="0"/>
                <a:cs typeface="Arial" panose="020B0604020202020204" pitchFamily="34" charset="0"/>
                <a:hlinkClick r:id="rId2"/>
              </a:rPr>
              <a:t>RStudio homepage </a:t>
            </a:r>
            <a:r>
              <a:rPr lang="en-CA" sz="1800" dirty="0">
                <a:latin typeface="Arial" panose="020B0604020202020204" pitchFamily="34" charset="0"/>
                <a:cs typeface="Arial" panose="020B0604020202020204" pitchFamily="34" charset="0"/>
              </a:rPr>
              <a:t>=&gt; Download the free, open source version of RStudio Desktop</a:t>
            </a:r>
          </a:p>
        </p:txBody>
      </p:sp>
    </p:spTree>
    <p:extLst>
      <p:ext uri="{BB962C8B-B14F-4D97-AF65-F5344CB8AC3E}">
        <p14:creationId xmlns:p14="http://schemas.microsoft.com/office/powerpoint/2010/main" val="761280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8739" y="377697"/>
            <a:ext cx="11520805" cy="5331460"/>
          </a:xfrm>
          <a:prstGeom prst="rect">
            <a:avLst/>
          </a:prstGeom>
        </p:spPr>
        <p:txBody>
          <a:bodyPr vert="horz" wrap="square" lIns="0" tIns="146685" rIns="0" bIns="0" rtlCol="0">
            <a:spAutoFit/>
          </a:bodyPr>
          <a:lstStyle/>
          <a:p>
            <a:pPr marL="513080" marR="0" lvl="0" indent="0" algn="ctr"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15" normalizeH="0" baseline="0" noProof="0" dirty="0">
                <a:ln>
                  <a:noFill/>
                </a:ln>
                <a:solidFill>
                  <a:prstClr val="black"/>
                </a:solidFill>
                <a:effectLst/>
                <a:uLnTx/>
                <a:uFillTx/>
                <a:latin typeface="Calibri"/>
                <a:ea typeface="+mn-ea"/>
                <a:cs typeface="Calibri"/>
              </a:rPr>
              <a:t>Data</a:t>
            </a:r>
            <a:r>
              <a:rPr kumimoji="0" sz="2400" b="1" i="0" u="none" strike="noStrike" kern="1200" cap="none" spc="-25" normalizeH="0" baseline="0" noProof="0" dirty="0">
                <a:ln>
                  <a:noFill/>
                </a:ln>
                <a:solidFill>
                  <a:prstClr val="black"/>
                </a:solidFill>
                <a:effectLst/>
                <a:uLnTx/>
                <a:uFillTx/>
                <a:latin typeface="Calibri"/>
                <a:ea typeface="+mn-ea"/>
                <a:cs typeface="Calibri"/>
              </a:rPr>
              <a:t> </a:t>
            </a:r>
            <a:r>
              <a:rPr kumimoji="0" sz="2400" b="1" i="0" u="none" strike="noStrike" kern="1200" cap="none" spc="-10" normalizeH="0" baseline="0" noProof="0" dirty="0">
                <a:ln>
                  <a:noFill/>
                </a:ln>
                <a:solidFill>
                  <a:prstClr val="black"/>
                </a:solidFill>
                <a:effectLst/>
                <a:uLnTx/>
                <a:uFillTx/>
                <a:latin typeface="Calibri"/>
                <a:ea typeface="+mn-ea"/>
                <a:cs typeface="Calibri"/>
              </a:rPr>
              <a:t>Frames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355600" marR="5080" lvl="0" indent="-342900" algn="l" defTabSz="914400" rtl="0" eaLnBrk="1" fontAlgn="auto" latinLnBrk="0" hangingPunct="1">
              <a:lnSpc>
                <a:spcPts val="3240"/>
              </a:lnSpc>
              <a:spcBef>
                <a:spcPts val="0"/>
              </a:spcBef>
              <a:spcAft>
                <a:spcPts val="0"/>
              </a:spcAft>
              <a:buClrTx/>
              <a:buSzTx/>
              <a:buFont typeface="Arial MT"/>
              <a:buChar char="•"/>
              <a:tabLst>
                <a:tab pos="354965" algn="l"/>
                <a:tab pos="35560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 It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two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dimensional</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where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each</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column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type</a:t>
            </a:r>
            <a:r>
              <a:rPr kumimoji="0" sz="1800" b="0" i="0" u="none" strike="noStrike" kern="1200" cap="none" spc="8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different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column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is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15" normalizeH="0" baseline="0" noProof="0" dirty="0">
                <a:ln>
                  <a:noFill/>
                </a:ln>
                <a:solidFill>
                  <a:prstClr val="black"/>
                </a:solidFill>
                <a:effectLst/>
                <a:uLnTx/>
                <a:uFillTx/>
                <a:latin typeface="Calibri"/>
                <a:ea typeface="+mn-ea"/>
                <a:cs typeface="Calibri"/>
              </a:rPr>
              <a:t>different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795"/>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special</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case 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list.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108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DataFrame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 </a:t>
            </a:r>
            <a:r>
              <a:rPr kumimoji="0" sz="1800" b="0" i="0" u="none" strike="noStrike" kern="1200" cap="none" spc="-15" normalizeH="0" baseline="0" noProof="0" dirty="0">
                <a:ln>
                  <a:noFill/>
                </a:ln>
                <a:solidFill>
                  <a:prstClr val="black"/>
                </a:solidFill>
                <a:effectLst/>
                <a:uLnTx/>
                <a:uFillTx/>
                <a:latin typeface="Calibri"/>
                <a:ea typeface="+mn-ea"/>
                <a:cs typeface="Calibri"/>
              </a:rPr>
              <a:t>created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data.frame()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num1&lt;-</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c(1,2,3,4)</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char1&lt;-c('a','b','c','d')</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real1&lt;-c(10.5,20.5,30.5,40.5)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6605905"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str1 </a:t>
            </a:r>
            <a:r>
              <a:rPr kumimoji="0" sz="1800" b="1" i="0" u="none" strike="noStrike" kern="1200" cap="none" spc="-5" normalizeH="0" baseline="0" noProof="0" dirty="0">
                <a:ln>
                  <a:noFill/>
                </a:ln>
                <a:solidFill>
                  <a:srgbClr val="C00000"/>
                </a:solidFill>
                <a:effectLst/>
                <a:uLnTx/>
                <a:uFillTx/>
                <a:latin typeface="Calibri"/>
                <a:ea typeface="+mn-ea"/>
                <a:cs typeface="Calibri"/>
              </a:rPr>
              <a:t>&lt;- </a:t>
            </a:r>
            <a:r>
              <a:rPr kumimoji="0" sz="1800" b="1" i="0" u="none" strike="noStrike" kern="1200" cap="none" spc="-10" normalizeH="0" baseline="0" noProof="0" dirty="0">
                <a:ln>
                  <a:noFill/>
                </a:ln>
                <a:solidFill>
                  <a:srgbClr val="C00000"/>
                </a:solidFill>
                <a:effectLst/>
                <a:uLnTx/>
                <a:uFillTx/>
                <a:latin typeface="Calibri"/>
                <a:ea typeface="+mn-ea"/>
                <a:cs typeface="Calibri"/>
              </a:rPr>
              <a:t>c("Red", </a:t>
            </a:r>
            <a:r>
              <a:rPr kumimoji="0" sz="1800" b="1" i="0" u="none" strike="noStrike" kern="1200" cap="none" spc="-5" normalizeH="0" baseline="0" noProof="0" dirty="0">
                <a:ln>
                  <a:noFill/>
                </a:ln>
                <a:solidFill>
                  <a:srgbClr val="C00000"/>
                </a:solidFill>
                <a:effectLst/>
                <a:uLnTx/>
                <a:uFillTx/>
                <a:latin typeface="Calibri"/>
                <a:ea typeface="+mn-ea"/>
                <a:cs typeface="Calibri"/>
              </a:rPr>
              <a:t>"White", "Green","Black")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logical1&lt;-</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15" normalizeH="0" baseline="0" noProof="0" dirty="0">
                <a:ln>
                  <a:noFill/>
                </a:ln>
                <a:solidFill>
                  <a:srgbClr val="C00000"/>
                </a:solidFill>
                <a:effectLst/>
                <a:uLnTx/>
                <a:uFillTx/>
                <a:latin typeface="Calibri"/>
                <a:ea typeface="+mn-ea"/>
                <a:cs typeface="Calibri"/>
              </a:rPr>
              <a:t>c(TRUE,TRUE,TRUE,FALSE)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F1&lt;-data.frame(num1,char1,real1,str1,logical1)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325"/>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Output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graphicFrame>
        <p:nvGraphicFramePr>
          <p:cNvPr id="4" name="object 4"/>
          <p:cNvGraphicFramePr>
            <a:graphicFrameLocks noGrp="1"/>
          </p:cNvGraphicFramePr>
          <p:nvPr/>
        </p:nvGraphicFramePr>
        <p:xfrm>
          <a:off x="268477" y="5753557"/>
          <a:ext cx="3644264" cy="1083485"/>
        </p:xfrm>
        <a:graphic>
          <a:graphicData uri="http://schemas.openxmlformats.org/drawingml/2006/table">
            <a:tbl>
              <a:tblPr firstRow="1" bandRow="1">
                <a:tableStyleId>{2D5ABB26-0587-4C30-8999-92F81FD0307C}</a:tableStyleId>
              </a:tblPr>
              <a:tblGrid>
                <a:gridCol w="682625">
                  <a:extLst>
                    <a:ext uri="{9D8B030D-6E8A-4147-A177-3AD203B41FA5}">
                      <a16:colId xmlns:a16="http://schemas.microsoft.com/office/drawing/2014/main" val="20000"/>
                    </a:ext>
                  </a:extLst>
                </a:gridCol>
                <a:gridCol w="753110">
                  <a:extLst>
                    <a:ext uri="{9D8B030D-6E8A-4147-A177-3AD203B41FA5}">
                      <a16:colId xmlns:a16="http://schemas.microsoft.com/office/drawing/2014/main" val="20001"/>
                    </a:ext>
                  </a:extLst>
                </a:gridCol>
                <a:gridCol w="748665">
                  <a:extLst>
                    <a:ext uri="{9D8B030D-6E8A-4147-A177-3AD203B41FA5}">
                      <a16:colId xmlns:a16="http://schemas.microsoft.com/office/drawing/2014/main" val="20002"/>
                    </a:ext>
                  </a:extLst>
                </a:gridCol>
                <a:gridCol w="681355">
                  <a:extLst>
                    <a:ext uri="{9D8B030D-6E8A-4147-A177-3AD203B41FA5}">
                      <a16:colId xmlns:a16="http://schemas.microsoft.com/office/drawing/2014/main" val="20003"/>
                    </a:ext>
                  </a:extLst>
                </a:gridCol>
                <a:gridCol w="778509">
                  <a:extLst>
                    <a:ext uri="{9D8B030D-6E8A-4147-A177-3AD203B41FA5}">
                      <a16:colId xmlns:a16="http://schemas.microsoft.com/office/drawing/2014/main" val="20004"/>
                    </a:ext>
                  </a:extLst>
                </a:gridCol>
              </a:tblGrid>
              <a:tr h="246697">
                <a:tc>
                  <a:txBody>
                    <a:bodyPr/>
                    <a:lstStyle/>
                    <a:p>
                      <a:pPr marL="31750">
                        <a:lnSpc>
                          <a:spcPts val="1710"/>
                        </a:lnSpc>
                      </a:pPr>
                      <a:r>
                        <a:rPr sz="1800" b="1" spc="-5" dirty="0">
                          <a:solidFill>
                            <a:srgbClr val="538235"/>
                          </a:solidFill>
                          <a:latin typeface="Calibri"/>
                          <a:cs typeface="Calibri"/>
                        </a:rPr>
                        <a:t>num1</a:t>
                      </a:r>
                      <a:endParaRPr sz="1800">
                        <a:latin typeface="Calibri"/>
                        <a:cs typeface="Calibri"/>
                      </a:endParaRPr>
                    </a:p>
                  </a:txBody>
                  <a:tcPr marL="0" marR="0" marT="0" marB="0"/>
                </a:tc>
                <a:tc>
                  <a:txBody>
                    <a:bodyPr/>
                    <a:lstStyle/>
                    <a:p>
                      <a:pPr marL="102870">
                        <a:lnSpc>
                          <a:spcPts val="1710"/>
                        </a:lnSpc>
                      </a:pPr>
                      <a:r>
                        <a:rPr sz="1800" b="1" dirty="0">
                          <a:solidFill>
                            <a:srgbClr val="538235"/>
                          </a:solidFill>
                          <a:latin typeface="Calibri"/>
                          <a:cs typeface="Calibri"/>
                        </a:rPr>
                        <a:t>char1</a:t>
                      </a:r>
                      <a:endParaRPr sz="1800">
                        <a:latin typeface="Calibri"/>
                        <a:cs typeface="Calibri"/>
                      </a:endParaRPr>
                    </a:p>
                  </a:txBody>
                  <a:tcPr marL="0" marR="0" marT="0" marB="0"/>
                </a:tc>
                <a:tc>
                  <a:txBody>
                    <a:bodyPr/>
                    <a:lstStyle/>
                    <a:p>
                      <a:pPr marL="139065">
                        <a:lnSpc>
                          <a:spcPts val="1710"/>
                        </a:lnSpc>
                      </a:pPr>
                      <a:r>
                        <a:rPr sz="1800" b="1" spc="-10" dirty="0">
                          <a:solidFill>
                            <a:srgbClr val="538235"/>
                          </a:solidFill>
                          <a:latin typeface="Calibri"/>
                          <a:cs typeface="Calibri"/>
                        </a:rPr>
                        <a:t>real1</a:t>
                      </a:r>
                      <a:endParaRPr sz="1800">
                        <a:latin typeface="Calibri"/>
                        <a:cs typeface="Calibri"/>
                      </a:endParaRPr>
                    </a:p>
                  </a:txBody>
                  <a:tcPr marL="0" marR="0" marT="0" marB="0"/>
                </a:tc>
                <a:tc>
                  <a:txBody>
                    <a:bodyPr/>
                    <a:lstStyle/>
                    <a:p>
                      <a:pPr marL="129539">
                        <a:lnSpc>
                          <a:spcPts val="1710"/>
                        </a:lnSpc>
                      </a:pPr>
                      <a:r>
                        <a:rPr sz="1800" b="1" spc="-10" dirty="0">
                          <a:solidFill>
                            <a:srgbClr val="538235"/>
                          </a:solidFill>
                          <a:latin typeface="Calibri"/>
                          <a:cs typeface="Calibri"/>
                        </a:rPr>
                        <a:t>str1</a:t>
                      </a:r>
                      <a:endParaRPr sz="1800">
                        <a:latin typeface="Calibri"/>
                        <a:cs typeface="Calibri"/>
                      </a:endParaRPr>
                    </a:p>
                  </a:txBody>
                  <a:tcPr marL="0" marR="0" marT="0" marB="0"/>
                </a:tc>
                <a:tc>
                  <a:txBody>
                    <a:bodyPr/>
                    <a:lstStyle/>
                    <a:p>
                      <a:pPr marR="1905" algn="ctr">
                        <a:lnSpc>
                          <a:spcPts val="1710"/>
                        </a:lnSpc>
                      </a:pPr>
                      <a:r>
                        <a:rPr sz="1800" b="1" spc="-5" dirty="0">
                          <a:solidFill>
                            <a:srgbClr val="538235"/>
                          </a:solidFill>
                          <a:latin typeface="Calibri"/>
                          <a:cs typeface="Calibri"/>
                        </a:rPr>
                        <a:t>logical1</a:t>
                      </a:r>
                      <a:endParaRPr sz="1800">
                        <a:latin typeface="Calibri"/>
                        <a:cs typeface="Calibri"/>
                      </a:endParaRPr>
                    </a:p>
                  </a:txBody>
                  <a:tcPr marL="0" marR="0" marT="0" marB="0"/>
                </a:tc>
                <a:extLst>
                  <a:ext uri="{0D108BD9-81ED-4DB2-BD59-A6C34878D82A}">
                    <a16:rowId xmlns:a16="http://schemas.microsoft.com/office/drawing/2014/main" val="10000"/>
                  </a:ext>
                </a:extLst>
              </a:tr>
              <a:tr h="213969">
                <a:tc>
                  <a:txBody>
                    <a:bodyPr/>
                    <a:lstStyle/>
                    <a:p>
                      <a:pPr marL="179070">
                        <a:lnSpc>
                          <a:spcPts val="1475"/>
                        </a:lnSpc>
                      </a:pPr>
                      <a:r>
                        <a:rPr sz="1400" b="1" dirty="0">
                          <a:solidFill>
                            <a:srgbClr val="538235"/>
                          </a:solidFill>
                          <a:latin typeface="Calibri"/>
                          <a:cs typeface="Calibri"/>
                        </a:rPr>
                        <a:t>1</a:t>
                      </a:r>
                      <a:endParaRPr sz="1400">
                        <a:latin typeface="Calibri"/>
                        <a:cs typeface="Calibri"/>
                      </a:endParaRPr>
                    </a:p>
                  </a:txBody>
                  <a:tcPr marL="0" marR="0" marT="0" marB="0"/>
                </a:tc>
                <a:tc>
                  <a:txBody>
                    <a:bodyPr/>
                    <a:lstStyle/>
                    <a:p>
                      <a:pPr marR="135255" algn="ctr">
                        <a:lnSpc>
                          <a:spcPts val="1475"/>
                        </a:lnSpc>
                      </a:pPr>
                      <a:r>
                        <a:rPr sz="1400" b="1" dirty="0">
                          <a:solidFill>
                            <a:srgbClr val="538235"/>
                          </a:solidFill>
                          <a:latin typeface="Calibri"/>
                          <a:cs typeface="Calibri"/>
                        </a:rPr>
                        <a:t>a</a:t>
                      </a:r>
                      <a:endParaRPr sz="1400">
                        <a:latin typeface="Calibri"/>
                        <a:cs typeface="Calibri"/>
                      </a:endParaRPr>
                    </a:p>
                  </a:txBody>
                  <a:tcPr marL="0" marR="0" marT="0" marB="0"/>
                </a:tc>
                <a:tc>
                  <a:txBody>
                    <a:bodyPr/>
                    <a:lstStyle/>
                    <a:p>
                      <a:pPr marL="189865">
                        <a:lnSpc>
                          <a:spcPts val="1475"/>
                        </a:lnSpc>
                      </a:pPr>
                      <a:r>
                        <a:rPr sz="1400" b="1" spc="-5" dirty="0">
                          <a:solidFill>
                            <a:srgbClr val="538235"/>
                          </a:solidFill>
                          <a:latin typeface="Calibri"/>
                          <a:cs typeface="Calibri"/>
                        </a:rPr>
                        <a:t>10.5</a:t>
                      </a:r>
                      <a:endParaRPr sz="1400">
                        <a:latin typeface="Calibri"/>
                        <a:cs typeface="Calibri"/>
                      </a:endParaRPr>
                    </a:p>
                  </a:txBody>
                  <a:tcPr marL="0" marR="0" marT="0" marB="0"/>
                </a:tc>
                <a:tc>
                  <a:txBody>
                    <a:bodyPr/>
                    <a:lstStyle/>
                    <a:p>
                      <a:pPr marL="196850">
                        <a:lnSpc>
                          <a:spcPts val="1475"/>
                        </a:lnSpc>
                      </a:pPr>
                      <a:r>
                        <a:rPr sz="1400" b="1" spc="-10" dirty="0">
                          <a:solidFill>
                            <a:srgbClr val="538235"/>
                          </a:solidFill>
                          <a:latin typeface="Calibri"/>
                          <a:cs typeface="Calibri"/>
                        </a:rPr>
                        <a:t>Red</a:t>
                      </a:r>
                      <a:endParaRPr sz="1400">
                        <a:latin typeface="Calibri"/>
                        <a:cs typeface="Calibri"/>
                      </a:endParaRPr>
                    </a:p>
                  </a:txBody>
                  <a:tcPr marL="0" marR="0" marT="0" marB="0"/>
                </a:tc>
                <a:tc>
                  <a:txBody>
                    <a:bodyPr/>
                    <a:lstStyle/>
                    <a:p>
                      <a:pPr marL="635" algn="ctr">
                        <a:lnSpc>
                          <a:spcPts val="1475"/>
                        </a:lnSpc>
                      </a:pPr>
                      <a:r>
                        <a:rPr sz="1400" b="1" spc="-5" dirty="0">
                          <a:solidFill>
                            <a:srgbClr val="538235"/>
                          </a:solidFill>
                          <a:latin typeface="Calibri"/>
                          <a:cs typeface="Calibri"/>
                        </a:rPr>
                        <a:t>TRUE</a:t>
                      </a:r>
                      <a:endParaRPr sz="1400">
                        <a:latin typeface="Calibri"/>
                        <a:cs typeface="Calibri"/>
                      </a:endParaRPr>
                    </a:p>
                  </a:txBody>
                  <a:tcPr marL="0" marR="0" marT="0" marB="0"/>
                </a:tc>
                <a:extLst>
                  <a:ext uri="{0D108BD9-81ED-4DB2-BD59-A6C34878D82A}">
                    <a16:rowId xmlns:a16="http://schemas.microsoft.com/office/drawing/2014/main" val="10001"/>
                  </a:ext>
                </a:extLst>
              </a:tr>
              <a:tr h="213664">
                <a:tc>
                  <a:txBody>
                    <a:bodyPr/>
                    <a:lstStyle/>
                    <a:p>
                      <a:pPr marL="179070">
                        <a:lnSpc>
                          <a:spcPts val="1475"/>
                        </a:lnSpc>
                      </a:pPr>
                      <a:r>
                        <a:rPr sz="1400" b="1" dirty="0">
                          <a:solidFill>
                            <a:srgbClr val="538235"/>
                          </a:solidFill>
                          <a:latin typeface="Calibri"/>
                          <a:cs typeface="Calibri"/>
                        </a:rPr>
                        <a:t>2</a:t>
                      </a:r>
                      <a:endParaRPr sz="1400">
                        <a:latin typeface="Calibri"/>
                        <a:cs typeface="Calibri"/>
                      </a:endParaRPr>
                    </a:p>
                  </a:txBody>
                  <a:tcPr marL="0" marR="0" marT="0" marB="0"/>
                </a:tc>
                <a:tc>
                  <a:txBody>
                    <a:bodyPr/>
                    <a:lstStyle/>
                    <a:p>
                      <a:pPr marR="125730" algn="ctr">
                        <a:lnSpc>
                          <a:spcPts val="1475"/>
                        </a:lnSpc>
                      </a:pPr>
                      <a:r>
                        <a:rPr sz="1400" b="1" dirty="0">
                          <a:solidFill>
                            <a:srgbClr val="538235"/>
                          </a:solidFill>
                          <a:latin typeface="Calibri"/>
                          <a:cs typeface="Calibri"/>
                        </a:rPr>
                        <a:t>b</a:t>
                      </a:r>
                      <a:endParaRPr sz="1400">
                        <a:latin typeface="Calibri"/>
                        <a:cs typeface="Calibri"/>
                      </a:endParaRPr>
                    </a:p>
                  </a:txBody>
                  <a:tcPr marL="0" marR="0" marT="0" marB="0"/>
                </a:tc>
                <a:tc>
                  <a:txBody>
                    <a:bodyPr/>
                    <a:lstStyle/>
                    <a:p>
                      <a:pPr marL="160655">
                        <a:lnSpc>
                          <a:spcPts val="1475"/>
                        </a:lnSpc>
                      </a:pPr>
                      <a:r>
                        <a:rPr sz="1400" b="1" spc="-5" dirty="0">
                          <a:solidFill>
                            <a:srgbClr val="538235"/>
                          </a:solidFill>
                          <a:latin typeface="Calibri"/>
                          <a:cs typeface="Calibri"/>
                        </a:rPr>
                        <a:t>20.5</a:t>
                      </a:r>
                      <a:endParaRPr sz="1400">
                        <a:latin typeface="Calibri"/>
                        <a:cs typeface="Calibri"/>
                      </a:endParaRPr>
                    </a:p>
                  </a:txBody>
                  <a:tcPr marL="0" marR="0" marT="0" marB="0"/>
                </a:tc>
                <a:tc>
                  <a:txBody>
                    <a:bodyPr/>
                    <a:lstStyle/>
                    <a:p>
                      <a:pPr marR="13970" algn="r">
                        <a:lnSpc>
                          <a:spcPts val="1475"/>
                        </a:lnSpc>
                      </a:pPr>
                      <a:r>
                        <a:rPr sz="1400" b="1" spc="-5" dirty="0">
                          <a:solidFill>
                            <a:srgbClr val="538235"/>
                          </a:solidFill>
                          <a:latin typeface="Calibri"/>
                          <a:cs typeface="Calibri"/>
                        </a:rPr>
                        <a:t>White</a:t>
                      </a:r>
                      <a:endParaRPr sz="1400">
                        <a:latin typeface="Calibri"/>
                        <a:cs typeface="Calibri"/>
                      </a:endParaRPr>
                    </a:p>
                  </a:txBody>
                  <a:tcPr marL="0" marR="0" marT="0" marB="0"/>
                </a:tc>
                <a:tc>
                  <a:txBody>
                    <a:bodyPr/>
                    <a:lstStyle/>
                    <a:p>
                      <a:pPr marR="29209" algn="ctr">
                        <a:lnSpc>
                          <a:spcPts val="1475"/>
                        </a:lnSpc>
                      </a:pPr>
                      <a:r>
                        <a:rPr sz="1400" b="1" spc="-5" dirty="0">
                          <a:solidFill>
                            <a:srgbClr val="538235"/>
                          </a:solidFill>
                          <a:latin typeface="Calibri"/>
                          <a:cs typeface="Calibri"/>
                        </a:rPr>
                        <a:t>TRUE</a:t>
                      </a:r>
                      <a:endParaRPr sz="1400">
                        <a:latin typeface="Calibri"/>
                        <a:cs typeface="Calibri"/>
                      </a:endParaRPr>
                    </a:p>
                  </a:txBody>
                  <a:tcPr marL="0" marR="0" marT="0" marB="0"/>
                </a:tc>
                <a:extLst>
                  <a:ext uri="{0D108BD9-81ED-4DB2-BD59-A6C34878D82A}">
                    <a16:rowId xmlns:a16="http://schemas.microsoft.com/office/drawing/2014/main" val="10002"/>
                  </a:ext>
                </a:extLst>
              </a:tr>
              <a:tr h="213321">
                <a:tc>
                  <a:txBody>
                    <a:bodyPr/>
                    <a:lstStyle/>
                    <a:p>
                      <a:pPr marL="179070">
                        <a:lnSpc>
                          <a:spcPts val="1470"/>
                        </a:lnSpc>
                      </a:pPr>
                      <a:r>
                        <a:rPr sz="1400" b="1" dirty="0">
                          <a:solidFill>
                            <a:srgbClr val="538235"/>
                          </a:solidFill>
                          <a:latin typeface="Calibri"/>
                          <a:cs typeface="Calibri"/>
                        </a:rPr>
                        <a:t>3</a:t>
                      </a:r>
                      <a:endParaRPr sz="1400">
                        <a:latin typeface="Calibri"/>
                        <a:cs typeface="Calibri"/>
                      </a:endParaRPr>
                    </a:p>
                  </a:txBody>
                  <a:tcPr marL="0" marR="0" marT="0" marB="0"/>
                </a:tc>
                <a:tc>
                  <a:txBody>
                    <a:bodyPr/>
                    <a:lstStyle/>
                    <a:p>
                      <a:pPr marR="148590" algn="ctr">
                        <a:lnSpc>
                          <a:spcPts val="1470"/>
                        </a:lnSpc>
                      </a:pPr>
                      <a:r>
                        <a:rPr sz="1400" b="1" dirty="0">
                          <a:solidFill>
                            <a:srgbClr val="538235"/>
                          </a:solidFill>
                          <a:latin typeface="Calibri"/>
                          <a:cs typeface="Calibri"/>
                        </a:rPr>
                        <a:t>c</a:t>
                      </a:r>
                      <a:endParaRPr sz="1400">
                        <a:latin typeface="Calibri"/>
                        <a:cs typeface="Calibri"/>
                      </a:endParaRPr>
                    </a:p>
                  </a:txBody>
                  <a:tcPr marL="0" marR="0" marT="0" marB="0"/>
                </a:tc>
                <a:tc>
                  <a:txBody>
                    <a:bodyPr/>
                    <a:lstStyle/>
                    <a:p>
                      <a:pPr marL="137795">
                        <a:lnSpc>
                          <a:spcPts val="1470"/>
                        </a:lnSpc>
                      </a:pPr>
                      <a:r>
                        <a:rPr sz="1400" b="1" spc="-5" dirty="0">
                          <a:solidFill>
                            <a:srgbClr val="538235"/>
                          </a:solidFill>
                          <a:latin typeface="Calibri"/>
                          <a:cs typeface="Calibri"/>
                        </a:rPr>
                        <a:t>30.5</a:t>
                      </a:r>
                      <a:endParaRPr sz="1400">
                        <a:latin typeface="Calibri"/>
                        <a:cs typeface="Calibri"/>
                      </a:endParaRPr>
                    </a:p>
                  </a:txBody>
                  <a:tcPr marL="0" marR="0" marT="0" marB="0"/>
                </a:tc>
                <a:tc>
                  <a:txBody>
                    <a:bodyPr/>
                    <a:lstStyle/>
                    <a:p>
                      <a:pPr marR="36830" algn="r">
                        <a:lnSpc>
                          <a:spcPts val="1470"/>
                        </a:lnSpc>
                      </a:pPr>
                      <a:r>
                        <a:rPr sz="1400" b="1" spc="-5" dirty="0">
                          <a:solidFill>
                            <a:srgbClr val="538235"/>
                          </a:solidFill>
                          <a:latin typeface="Calibri"/>
                          <a:cs typeface="Calibri"/>
                        </a:rPr>
                        <a:t>Green</a:t>
                      </a:r>
                      <a:endParaRPr sz="1400">
                        <a:latin typeface="Calibri"/>
                        <a:cs typeface="Calibri"/>
                      </a:endParaRPr>
                    </a:p>
                  </a:txBody>
                  <a:tcPr marL="0" marR="0" marT="0" marB="0"/>
                </a:tc>
                <a:tc>
                  <a:txBody>
                    <a:bodyPr/>
                    <a:lstStyle/>
                    <a:p>
                      <a:pPr marR="635" algn="ctr">
                        <a:lnSpc>
                          <a:spcPts val="1470"/>
                        </a:lnSpc>
                      </a:pPr>
                      <a:r>
                        <a:rPr sz="1400" b="1" spc="-5" dirty="0">
                          <a:solidFill>
                            <a:srgbClr val="538235"/>
                          </a:solidFill>
                          <a:latin typeface="Calibri"/>
                          <a:cs typeface="Calibri"/>
                        </a:rPr>
                        <a:t>TRUE</a:t>
                      </a:r>
                      <a:endParaRPr sz="1400">
                        <a:latin typeface="Calibri"/>
                        <a:cs typeface="Calibri"/>
                      </a:endParaRPr>
                    </a:p>
                  </a:txBody>
                  <a:tcPr marL="0" marR="0" marT="0" marB="0"/>
                </a:tc>
                <a:extLst>
                  <a:ext uri="{0D108BD9-81ED-4DB2-BD59-A6C34878D82A}">
                    <a16:rowId xmlns:a16="http://schemas.microsoft.com/office/drawing/2014/main" val="10003"/>
                  </a:ext>
                </a:extLst>
              </a:tr>
              <a:tr h="195834">
                <a:tc>
                  <a:txBody>
                    <a:bodyPr/>
                    <a:lstStyle/>
                    <a:p>
                      <a:pPr marL="179070">
                        <a:lnSpc>
                          <a:spcPts val="1440"/>
                        </a:lnSpc>
                      </a:pPr>
                      <a:r>
                        <a:rPr sz="1400" b="1" dirty="0">
                          <a:solidFill>
                            <a:srgbClr val="538235"/>
                          </a:solidFill>
                          <a:latin typeface="Calibri"/>
                          <a:cs typeface="Calibri"/>
                        </a:rPr>
                        <a:t>4</a:t>
                      </a:r>
                      <a:endParaRPr sz="1400">
                        <a:latin typeface="Calibri"/>
                        <a:cs typeface="Calibri"/>
                      </a:endParaRPr>
                    </a:p>
                  </a:txBody>
                  <a:tcPr marL="0" marR="0" marT="0" marB="0"/>
                </a:tc>
                <a:tc>
                  <a:txBody>
                    <a:bodyPr/>
                    <a:lstStyle/>
                    <a:p>
                      <a:pPr marR="127000" algn="ctr">
                        <a:lnSpc>
                          <a:spcPts val="1440"/>
                        </a:lnSpc>
                      </a:pPr>
                      <a:r>
                        <a:rPr sz="1400" b="1" dirty="0">
                          <a:solidFill>
                            <a:srgbClr val="538235"/>
                          </a:solidFill>
                          <a:latin typeface="Calibri"/>
                          <a:cs typeface="Calibri"/>
                        </a:rPr>
                        <a:t>d</a:t>
                      </a:r>
                      <a:endParaRPr sz="1400">
                        <a:latin typeface="Calibri"/>
                        <a:cs typeface="Calibri"/>
                      </a:endParaRPr>
                    </a:p>
                  </a:txBody>
                  <a:tcPr marL="0" marR="0" marT="0" marB="0"/>
                </a:tc>
                <a:tc>
                  <a:txBody>
                    <a:bodyPr/>
                    <a:lstStyle/>
                    <a:p>
                      <a:pPr marL="120014">
                        <a:lnSpc>
                          <a:spcPts val="1440"/>
                        </a:lnSpc>
                      </a:pPr>
                      <a:r>
                        <a:rPr sz="1400" b="1" spc="-5" dirty="0">
                          <a:solidFill>
                            <a:srgbClr val="538235"/>
                          </a:solidFill>
                          <a:latin typeface="Calibri"/>
                          <a:cs typeface="Calibri"/>
                        </a:rPr>
                        <a:t>40.5</a:t>
                      </a:r>
                      <a:endParaRPr sz="1400">
                        <a:latin typeface="Calibri"/>
                        <a:cs typeface="Calibri"/>
                      </a:endParaRPr>
                    </a:p>
                  </a:txBody>
                  <a:tcPr marL="0" marR="0" marT="0" marB="0"/>
                </a:tc>
                <a:tc>
                  <a:txBody>
                    <a:bodyPr/>
                    <a:lstStyle/>
                    <a:p>
                      <a:pPr marL="204470">
                        <a:lnSpc>
                          <a:spcPts val="1440"/>
                        </a:lnSpc>
                      </a:pPr>
                      <a:r>
                        <a:rPr sz="1400" b="1" spc="-5" dirty="0">
                          <a:solidFill>
                            <a:srgbClr val="538235"/>
                          </a:solidFill>
                          <a:latin typeface="Calibri"/>
                          <a:cs typeface="Calibri"/>
                        </a:rPr>
                        <a:t>Black</a:t>
                      </a:r>
                      <a:endParaRPr sz="1400">
                        <a:latin typeface="Calibri"/>
                        <a:cs typeface="Calibri"/>
                      </a:endParaRPr>
                    </a:p>
                  </a:txBody>
                  <a:tcPr marL="0" marR="0" marT="0" marB="0"/>
                </a:tc>
                <a:tc>
                  <a:txBody>
                    <a:bodyPr/>
                    <a:lstStyle/>
                    <a:p>
                      <a:pPr marL="34925" algn="ctr">
                        <a:lnSpc>
                          <a:spcPts val="1440"/>
                        </a:lnSpc>
                      </a:pPr>
                      <a:r>
                        <a:rPr sz="1400" b="1" spc="-15" dirty="0">
                          <a:solidFill>
                            <a:srgbClr val="538235"/>
                          </a:solidFill>
                          <a:latin typeface="Calibri"/>
                          <a:cs typeface="Calibri"/>
                        </a:rPr>
                        <a:t>FALSE</a:t>
                      </a:r>
                      <a:endParaRPr sz="1400">
                        <a:latin typeface="Calibri"/>
                        <a:cs typeface="Calibri"/>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8739" y="264033"/>
            <a:ext cx="7448550" cy="4883785"/>
          </a:xfrm>
          <a:prstGeom prst="rect">
            <a:avLst/>
          </a:prstGeom>
        </p:spPr>
        <p:txBody>
          <a:bodyPr vert="horz" wrap="square" lIns="0" tIns="12700" rIns="0" bIns="0" rtlCol="0">
            <a:spAutoFit/>
          </a:bodyPr>
          <a:lstStyle/>
          <a:p>
            <a:pPr marL="5557520" marR="0" lvl="0" indent="0" algn="l" defTabSz="914400" rtl="0" eaLnBrk="1" fontAlgn="auto" latinLnBrk="0" hangingPunct="1">
              <a:lnSpc>
                <a:spcPts val="2640"/>
              </a:lnSpc>
              <a:spcBef>
                <a:spcPts val="100"/>
              </a:spcBef>
              <a:spcAft>
                <a:spcPts val="0"/>
              </a:spcAft>
              <a:buClrTx/>
              <a:buSzTx/>
              <a:buFontTx/>
              <a:buNone/>
              <a:tabLst/>
              <a:defRPr/>
            </a:pPr>
            <a:r>
              <a:rPr kumimoji="0" sz="2400" b="1" i="0" u="none" strike="noStrike" kern="1200" cap="none" spc="-10" normalizeH="0" baseline="0" noProof="0" dirty="0">
                <a:ln>
                  <a:noFill/>
                </a:ln>
                <a:solidFill>
                  <a:prstClr val="black"/>
                </a:solidFill>
                <a:effectLst/>
                <a:uLnTx/>
                <a:uFillTx/>
                <a:latin typeface="Calibri"/>
                <a:ea typeface="+mn-ea"/>
                <a:cs typeface="Calibri"/>
              </a:rPr>
              <a:t>Frames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ts val="192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Following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characteristics</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25805" marR="0" lvl="1" indent="-269240" algn="l" defTabSz="914400" rtl="0" eaLnBrk="1" fontAlgn="auto" latinLnBrk="0" hangingPunct="1">
              <a:lnSpc>
                <a:spcPct val="100000"/>
              </a:lnSpc>
              <a:spcBef>
                <a:spcPts val="675"/>
              </a:spcBef>
              <a:spcAft>
                <a:spcPts val="0"/>
              </a:spcAft>
              <a:buClrTx/>
              <a:buSzTx/>
              <a:buFont typeface="Wingdings"/>
              <a:buChar char=""/>
              <a:tabLst>
                <a:tab pos="726440" algn="l"/>
              </a:tabLst>
              <a:defRPr/>
            </a:pPr>
            <a:r>
              <a:rPr kumimoji="0" sz="1700" b="0" i="0" u="none" strike="noStrike" kern="1200" cap="none" spc="-5" normalizeH="0" baseline="0" noProof="0" dirty="0">
                <a:ln>
                  <a:noFill/>
                </a:ln>
                <a:solidFill>
                  <a:prstClr val="black"/>
                </a:solidFill>
                <a:effectLst/>
                <a:uLnTx/>
                <a:uFillTx/>
                <a:latin typeface="Calibri"/>
                <a:ea typeface="+mn-ea"/>
                <a:cs typeface="Calibri"/>
              </a:rPr>
              <a:t>The</a:t>
            </a:r>
            <a:r>
              <a:rPr kumimoji="0" sz="1700" b="0"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column</a:t>
            </a:r>
            <a:r>
              <a:rPr kumimoji="0" sz="1700" b="1" i="0" u="none" strike="noStrike" kern="1200" cap="none" spc="-1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names</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should</a:t>
            </a:r>
            <a:r>
              <a:rPr kumimoji="0" sz="1700" b="1" i="0" u="none" strike="noStrike" kern="1200" cap="none" spc="-25"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be</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non-empty</a:t>
            </a:r>
            <a:r>
              <a:rPr kumimoji="0" sz="1700" b="0" i="0" u="none" strike="noStrike" kern="1200" cap="none" spc="-5" normalizeH="0" baseline="0" noProof="0" dirty="0">
                <a:ln>
                  <a:noFill/>
                </a:ln>
                <a:solidFill>
                  <a:prstClr val="black"/>
                </a:solidFill>
                <a:effectLst/>
                <a:uLnTx/>
                <a:uFillTx/>
                <a:latin typeface="Calibri"/>
                <a:ea typeface="+mn-ea"/>
                <a:cs typeface="Calibri"/>
              </a:rPr>
              <a:t>.</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725805" marR="0" lvl="1" indent="-269240" algn="l" defTabSz="914400" rtl="0" eaLnBrk="1" fontAlgn="auto" latinLnBrk="0" hangingPunct="1">
              <a:lnSpc>
                <a:spcPct val="100000"/>
              </a:lnSpc>
              <a:spcBef>
                <a:spcPts val="1019"/>
              </a:spcBef>
              <a:spcAft>
                <a:spcPts val="0"/>
              </a:spcAft>
              <a:buClrTx/>
              <a:buSzTx/>
              <a:buFont typeface="Wingdings"/>
              <a:buChar char=""/>
              <a:tabLst>
                <a:tab pos="726440" algn="l"/>
              </a:tabLst>
              <a:defRPr/>
            </a:pPr>
            <a:r>
              <a:rPr kumimoji="0" sz="1700" b="0" i="0" u="none" strike="noStrike" kern="1200" cap="none" spc="-5" normalizeH="0" baseline="0" noProof="0" dirty="0">
                <a:ln>
                  <a:noFill/>
                </a:ln>
                <a:solidFill>
                  <a:prstClr val="black"/>
                </a:solidFill>
                <a:effectLst/>
                <a:uLnTx/>
                <a:uFillTx/>
                <a:latin typeface="Calibri"/>
                <a:ea typeface="+mn-ea"/>
                <a:cs typeface="Calibri"/>
              </a:rPr>
              <a:t>The</a:t>
            </a:r>
            <a:r>
              <a:rPr kumimoji="0" sz="1700" b="0"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10" normalizeH="0" baseline="0" noProof="0" dirty="0">
                <a:ln>
                  <a:noFill/>
                </a:ln>
                <a:solidFill>
                  <a:prstClr val="black"/>
                </a:solidFill>
                <a:effectLst/>
                <a:uLnTx/>
                <a:uFillTx/>
                <a:latin typeface="Calibri"/>
                <a:ea typeface="+mn-ea"/>
                <a:cs typeface="Calibri"/>
              </a:rPr>
              <a:t>row</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names</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should</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be</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unique</a:t>
            </a:r>
            <a:r>
              <a:rPr kumimoji="0" sz="1700" b="0" i="0" u="none" strike="noStrike" kern="1200" cap="none" spc="-5" normalizeH="0" baseline="0" noProof="0" dirty="0">
                <a:ln>
                  <a:noFill/>
                </a:ln>
                <a:solidFill>
                  <a:prstClr val="black"/>
                </a:solidFill>
                <a:effectLst/>
                <a:uLnTx/>
                <a:uFillTx/>
                <a:latin typeface="Calibri"/>
                <a:ea typeface="+mn-ea"/>
                <a:cs typeface="Calibri"/>
              </a:rPr>
              <a:t>.</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725805" marR="0" lvl="1" indent="-269240" algn="l" defTabSz="914400" rtl="0" eaLnBrk="1" fontAlgn="auto" latinLnBrk="0" hangingPunct="1">
              <a:lnSpc>
                <a:spcPct val="100000"/>
              </a:lnSpc>
              <a:spcBef>
                <a:spcPts val="1019"/>
              </a:spcBef>
              <a:spcAft>
                <a:spcPts val="0"/>
              </a:spcAft>
              <a:buClrTx/>
              <a:buSzTx/>
              <a:buFont typeface="Wingdings"/>
              <a:buChar char=""/>
              <a:tabLst>
                <a:tab pos="726440" algn="l"/>
              </a:tabLst>
              <a:defRPr/>
            </a:pPr>
            <a:r>
              <a:rPr kumimoji="0" sz="1700" b="0" i="0" u="none" strike="noStrike" kern="1200" cap="none" spc="-5" normalizeH="0" baseline="0" noProof="0" dirty="0">
                <a:ln>
                  <a:noFill/>
                </a:ln>
                <a:solidFill>
                  <a:prstClr val="black"/>
                </a:solidFill>
                <a:effectLst/>
                <a:uLnTx/>
                <a:uFillTx/>
                <a:latin typeface="Calibri"/>
                <a:ea typeface="+mn-ea"/>
                <a:cs typeface="Calibri"/>
              </a:rPr>
              <a:t>The</a:t>
            </a:r>
            <a:r>
              <a:rPr kumimoji="0" sz="1700" b="0" i="0" u="none" strike="noStrike" kern="1200" cap="none" spc="0" normalizeH="0" baseline="0" noProof="0" dirty="0">
                <a:ln>
                  <a:noFill/>
                </a:ln>
                <a:solidFill>
                  <a:prstClr val="black"/>
                </a:solidFill>
                <a:effectLst/>
                <a:uLnTx/>
                <a:uFillTx/>
                <a:latin typeface="Calibri"/>
                <a:ea typeface="+mn-ea"/>
                <a:cs typeface="Calibri"/>
              </a:rPr>
              <a:t> </a:t>
            </a:r>
            <a:r>
              <a:rPr kumimoji="0" sz="1700" b="1" i="0" u="none" strike="noStrike" kern="1200" cap="none" spc="-10" normalizeH="0" baseline="0" noProof="0" dirty="0">
                <a:ln>
                  <a:noFill/>
                </a:ln>
                <a:solidFill>
                  <a:prstClr val="black"/>
                </a:solidFill>
                <a:effectLst/>
                <a:uLnTx/>
                <a:uFillTx/>
                <a:latin typeface="Calibri"/>
                <a:ea typeface="+mn-ea"/>
                <a:cs typeface="Calibri"/>
              </a:rPr>
              <a:t>data </a:t>
            </a:r>
            <a:r>
              <a:rPr kumimoji="0" sz="1700" b="1" i="0" u="none" strike="noStrike" kern="1200" cap="none" spc="-15" normalizeH="0" baseline="0" noProof="0" dirty="0">
                <a:ln>
                  <a:noFill/>
                </a:ln>
                <a:solidFill>
                  <a:prstClr val="black"/>
                </a:solidFill>
                <a:effectLst/>
                <a:uLnTx/>
                <a:uFillTx/>
                <a:latin typeface="Calibri"/>
                <a:ea typeface="+mn-ea"/>
                <a:cs typeface="Calibri"/>
              </a:rPr>
              <a:t>stored</a:t>
            </a:r>
            <a:r>
              <a:rPr kumimoji="0" sz="1700" b="1" i="0" u="none" strike="noStrike" kern="1200" cap="none" spc="5"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in</a:t>
            </a:r>
            <a:r>
              <a:rPr kumimoji="0" sz="1700" b="1" i="0" u="none" strike="noStrike" kern="1200" cap="none" spc="-5"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a</a:t>
            </a:r>
            <a:r>
              <a:rPr kumimoji="0" sz="1700" b="1" i="0" u="none" strike="noStrike" kern="1200" cap="none" spc="5" normalizeH="0" baseline="0" noProof="0" dirty="0">
                <a:ln>
                  <a:noFill/>
                </a:ln>
                <a:solidFill>
                  <a:prstClr val="black"/>
                </a:solidFill>
                <a:effectLst/>
                <a:uLnTx/>
                <a:uFillTx/>
                <a:latin typeface="Calibri"/>
                <a:ea typeface="+mn-ea"/>
                <a:cs typeface="Calibri"/>
              </a:rPr>
              <a:t> </a:t>
            </a:r>
            <a:r>
              <a:rPr kumimoji="0" sz="1700" b="1" i="0" u="none" strike="noStrike" kern="1200" cap="none" spc="-10" normalizeH="0" baseline="0" noProof="0" dirty="0">
                <a:ln>
                  <a:noFill/>
                </a:ln>
                <a:solidFill>
                  <a:prstClr val="black"/>
                </a:solidFill>
                <a:effectLst/>
                <a:uLnTx/>
                <a:uFillTx/>
                <a:latin typeface="Calibri"/>
                <a:ea typeface="+mn-ea"/>
                <a:cs typeface="Calibri"/>
              </a:rPr>
              <a:t>data frame </a:t>
            </a:r>
            <a:r>
              <a:rPr kumimoji="0" sz="1700" b="1" i="0" u="none" strike="noStrike" kern="1200" cap="none" spc="-5" normalizeH="0" baseline="0" noProof="0" dirty="0">
                <a:ln>
                  <a:noFill/>
                </a:ln>
                <a:solidFill>
                  <a:prstClr val="black"/>
                </a:solidFill>
                <a:effectLst/>
                <a:uLnTx/>
                <a:uFillTx/>
                <a:latin typeface="Calibri"/>
                <a:ea typeface="+mn-ea"/>
                <a:cs typeface="Calibri"/>
              </a:rPr>
              <a:t>can</a:t>
            </a:r>
            <a:r>
              <a:rPr kumimoji="0" sz="1700" b="1"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be</a:t>
            </a:r>
            <a:r>
              <a:rPr kumimoji="0" sz="1700" b="1" i="0" u="none" strike="noStrike" kern="1200" cap="none" spc="-5" normalizeH="0" baseline="0" noProof="0" dirty="0">
                <a:ln>
                  <a:noFill/>
                </a:ln>
                <a:solidFill>
                  <a:prstClr val="black"/>
                </a:solidFill>
                <a:effectLst/>
                <a:uLnTx/>
                <a:uFillTx/>
                <a:latin typeface="Calibri"/>
                <a:ea typeface="+mn-ea"/>
                <a:cs typeface="Calibri"/>
              </a:rPr>
              <a:t> of</a:t>
            </a:r>
            <a:r>
              <a:rPr kumimoji="0" sz="1700" b="1" i="0" u="none" strike="noStrike" kern="1200" cap="none" spc="0"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numeric, </a:t>
            </a:r>
            <a:r>
              <a:rPr kumimoji="0" sz="1700" b="1" i="0" u="none" strike="noStrike" kern="1200" cap="none" spc="-10" normalizeH="0" baseline="0" noProof="0" dirty="0">
                <a:ln>
                  <a:noFill/>
                </a:ln>
                <a:solidFill>
                  <a:prstClr val="black"/>
                </a:solidFill>
                <a:effectLst/>
                <a:uLnTx/>
                <a:uFillTx/>
                <a:latin typeface="Calibri"/>
                <a:ea typeface="+mn-ea"/>
                <a:cs typeface="Calibri"/>
              </a:rPr>
              <a:t>factor</a:t>
            </a:r>
            <a:r>
              <a:rPr kumimoji="0" sz="1700" b="1" i="0" u="none" strike="noStrike" kern="1200" cap="none" spc="-5" normalizeH="0" baseline="0" noProof="0" dirty="0">
                <a:ln>
                  <a:noFill/>
                </a:ln>
                <a:solidFill>
                  <a:prstClr val="black"/>
                </a:solidFill>
                <a:effectLst/>
                <a:uLnTx/>
                <a:uFillTx/>
                <a:latin typeface="Calibri"/>
                <a:ea typeface="+mn-ea"/>
                <a:cs typeface="Calibri"/>
              </a:rPr>
              <a:t> or </a:t>
            </a:r>
            <a:r>
              <a:rPr kumimoji="0" sz="1700" b="1" i="0" u="none" strike="noStrike" kern="1200" cap="none" spc="-15" normalizeH="0" baseline="0" noProof="0" dirty="0">
                <a:ln>
                  <a:noFill/>
                </a:ln>
                <a:solidFill>
                  <a:prstClr val="black"/>
                </a:solidFill>
                <a:effectLst/>
                <a:uLnTx/>
                <a:uFillTx/>
                <a:latin typeface="Calibri"/>
                <a:ea typeface="+mn-ea"/>
                <a:cs typeface="Calibri"/>
              </a:rPr>
              <a:t>character</a:t>
            </a:r>
            <a:r>
              <a:rPr kumimoji="0" sz="1700" b="1" i="0" u="none" strike="noStrike" kern="1200" cap="none" spc="5"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type</a:t>
            </a:r>
            <a:r>
              <a:rPr kumimoji="0" sz="1700" b="0" i="0" u="none" strike="noStrike" kern="1200" cap="none" spc="-5" normalizeH="0" baseline="0" noProof="0" dirty="0">
                <a:ln>
                  <a:noFill/>
                </a:ln>
                <a:solidFill>
                  <a:prstClr val="black"/>
                </a:solidFill>
                <a:effectLst/>
                <a:uLnTx/>
                <a:uFillTx/>
                <a:latin typeface="Calibri"/>
                <a:ea typeface="+mn-ea"/>
                <a:cs typeface="Calibri"/>
              </a:rPr>
              <a:t>.</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725805" marR="0" lvl="1" indent="-269240" algn="l" defTabSz="914400" rtl="0" eaLnBrk="1" fontAlgn="auto" latinLnBrk="0" hangingPunct="1">
              <a:lnSpc>
                <a:spcPct val="100000"/>
              </a:lnSpc>
              <a:spcBef>
                <a:spcPts val="1025"/>
              </a:spcBef>
              <a:spcAft>
                <a:spcPts val="0"/>
              </a:spcAft>
              <a:buClrTx/>
              <a:buSzTx/>
              <a:buFont typeface="Wingdings"/>
              <a:buChar char=""/>
              <a:tabLst>
                <a:tab pos="726440" algn="l"/>
              </a:tabLst>
              <a:defRPr/>
            </a:pPr>
            <a:r>
              <a:rPr kumimoji="0" sz="1700" b="0" i="0" u="none" strike="noStrike" kern="1200" cap="none" spc="-10" normalizeH="0" baseline="0" noProof="0" dirty="0">
                <a:ln>
                  <a:noFill/>
                </a:ln>
                <a:solidFill>
                  <a:prstClr val="black"/>
                </a:solidFill>
                <a:effectLst/>
                <a:uLnTx/>
                <a:uFillTx/>
                <a:latin typeface="Calibri"/>
                <a:ea typeface="+mn-ea"/>
                <a:cs typeface="Calibri"/>
              </a:rPr>
              <a:t>Each </a:t>
            </a:r>
            <a:r>
              <a:rPr kumimoji="0" sz="1700" b="1" i="0" u="none" strike="noStrike" kern="1200" cap="none" spc="-5" normalizeH="0" baseline="0" noProof="0" dirty="0">
                <a:ln>
                  <a:noFill/>
                </a:ln>
                <a:solidFill>
                  <a:prstClr val="black"/>
                </a:solidFill>
                <a:effectLst/>
                <a:uLnTx/>
                <a:uFillTx/>
                <a:latin typeface="Calibri"/>
                <a:ea typeface="+mn-ea"/>
                <a:cs typeface="Calibri"/>
              </a:rPr>
              <a:t>column</a:t>
            </a:r>
            <a:r>
              <a:rPr kumimoji="0" sz="1700" b="1" i="0" u="none" strike="noStrike" kern="1200" cap="none" spc="0" normalizeH="0" baseline="0" noProof="0" dirty="0">
                <a:ln>
                  <a:noFill/>
                </a:ln>
                <a:solidFill>
                  <a:prstClr val="black"/>
                </a:solidFill>
                <a:effectLst/>
                <a:uLnTx/>
                <a:uFillTx/>
                <a:latin typeface="Calibri"/>
                <a:ea typeface="+mn-ea"/>
                <a:cs typeface="Calibri"/>
              </a:rPr>
              <a:t> should</a:t>
            </a:r>
            <a:r>
              <a:rPr kumimoji="0" sz="1700" b="1"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10" normalizeH="0" baseline="0" noProof="0" dirty="0">
                <a:ln>
                  <a:noFill/>
                </a:ln>
                <a:solidFill>
                  <a:prstClr val="black"/>
                </a:solidFill>
                <a:effectLst/>
                <a:uLnTx/>
                <a:uFillTx/>
                <a:latin typeface="Calibri"/>
                <a:ea typeface="+mn-ea"/>
                <a:cs typeface="Calibri"/>
              </a:rPr>
              <a:t>contain</a:t>
            </a:r>
            <a:r>
              <a:rPr kumimoji="0" sz="1700" b="1" i="0" u="none" strike="noStrike" kern="1200" cap="none" spc="-2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same</a:t>
            </a:r>
            <a:r>
              <a:rPr kumimoji="0" sz="1700" b="1"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number</a:t>
            </a:r>
            <a:r>
              <a:rPr kumimoji="0" sz="1700" b="1" i="0" u="none" strike="noStrike" kern="1200" cap="none" spc="-10" normalizeH="0" baseline="0" noProof="0" dirty="0">
                <a:ln>
                  <a:noFill/>
                </a:ln>
                <a:solidFill>
                  <a:prstClr val="black"/>
                </a:solidFill>
                <a:effectLst/>
                <a:uLnTx/>
                <a:uFillTx/>
                <a:latin typeface="Calibri"/>
                <a:ea typeface="+mn-ea"/>
                <a:cs typeface="Calibri"/>
              </a:rPr>
              <a:t> </a:t>
            </a:r>
            <a:r>
              <a:rPr kumimoji="0" sz="1700" b="1" i="0" u="none" strike="noStrike" kern="1200" cap="none" spc="0" normalizeH="0" baseline="0" noProof="0" dirty="0">
                <a:ln>
                  <a:noFill/>
                </a:ln>
                <a:solidFill>
                  <a:prstClr val="black"/>
                </a:solidFill>
                <a:effectLst/>
                <a:uLnTx/>
                <a:uFillTx/>
                <a:latin typeface="Calibri"/>
                <a:ea typeface="+mn-ea"/>
                <a:cs typeface="Calibri"/>
              </a:rPr>
              <a:t>of</a:t>
            </a:r>
            <a:r>
              <a:rPr kumimoji="0" sz="1700" b="1" i="0" u="none" strike="noStrike" kern="1200" cap="none" spc="5" normalizeH="0" baseline="0" noProof="0" dirty="0">
                <a:ln>
                  <a:noFill/>
                </a:ln>
                <a:solidFill>
                  <a:prstClr val="black"/>
                </a:solidFill>
                <a:effectLst/>
                <a:uLnTx/>
                <a:uFillTx/>
                <a:latin typeface="Calibri"/>
                <a:ea typeface="+mn-ea"/>
                <a:cs typeface="Calibri"/>
              </a:rPr>
              <a:t> </a:t>
            </a:r>
            <a:r>
              <a:rPr kumimoji="0" sz="1700" b="1" i="0" u="none" strike="noStrike" kern="1200" cap="none" spc="-10" normalizeH="0" baseline="0" noProof="0" dirty="0">
                <a:ln>
                  <a:noFill/>
                </a:ln>
                <a:solidFill>
                  <a:prstClr val="black"/>
                </a:solidFill>
                <a:effectLst/>
                <a:uLnTx/>
                <a:uFillTx/>
                <a:latin typeface="Calibri"/>
                <a:ea typeface="+mn-ea"/>
                <a:cs typeface="Calibri"/>
              </a:rPr>
              <a:t>data</a:t>
            </a:r>
            <a:r>
              <a:rPr kumimoji="0" sz="1700" b="1" i="0" u="none" strike="noStrike" kern="1200" cap="none" spc="-15" normalizeH="0" baseline="0" noProof="0" dirty="0">
                <a:ln>
                  <a:noFill/>
                </a:ln>
                <a:solidFill>
                  <a:prstClr val="black"/>
                </a:solidFill>
                <a:effectLst/>
                <a:uLnTx/>
                <a:uFillTx/>
                <a:latin typeface="Calibri"/>
                <a:ea typeface="+mn-ea"/>
                <a:cs typeface="Calibri"/>
              </a:rPr>
              <a:t> </a:t>
            </a:r>
            <a:r>
              <a:rPr kumimoji="0" sz="1700" b="1" i="0" u="none" strike="noStrike" kern="1200" cap="none" spc="-5" normalizeH="0" baseline="0" noProof="0" dirty="0">
                <a:ln>
                  <a:noFill/>
                </a:ln>
                <a:solidFill>
                  <a:prstClr val="black"/>
                </a:solidFill>
                <a:effectLst/>
                <a:uLnTx/>
                <a:uFillTx/>
                <a:latin typeface="Calibri"/>
                <a:ea typeface="+mn-ea"/>
                <a:cs typeface="Calibri"/>
              </a:rPr>
              <a:t>items</a:t>
            </a:r>
            <a:r>
              <a:rPr kumimoji="0" sz="1700" b="0" i="0" u="none" strike="noStrike" kern="1200" cap="none" spc="-5" normalizeH="0" baseline="0" noProof="0" dirty="0">
                <a:ln>
                  <a:noFill/>
                </a:ln>
                <a:solidFill>
                  <a:prstClr val="black"/>
                </a:solidFill>
                <a:effectLst/>
                <a:uLnTx/>
                <a:uFillTx/>
                <a:latin typeface="Calibri"/>
                <a:ea typeface="+mn-ea"/>
                <a:cs typeface="Calibri"/>
              </a:rPr>
              <a:t>.</a:t>
            </a: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457200" marR="0" lvl="1" indent="0" algn="l" defTabSz="914400" rtl="0" eaLnBrk="1" fontAlgn="auto" latinLnBrk="0" hangingPunct="1">
              <a:lnSpc>
                <a:spcPct val="100000"/>
              </a:lnSpc>
              <a:spcBef>
                <a:spcPts val="25"/>
              </a:spcBef>
              <a:spcAft>
                <a:spcPts val="0"/>
              </a:spcAft>
              <a:buClrTx/>
              <a:buSzTx/>
              <a:buFont typeface="Wingdings"/>
              <a:buChar char=""/>
              <a:tabLst/>
              <a:defRPr/>
            </a:pPr>
            <a:endParaRPr kumimoji="0" sz="1900" b="0" i="0" u="none" strike="noStrike" kern="1200" cap="none" spc="0" normalizeH="0" baseline="0" noProof="0">
              <a:ln>
                <a:noFill/>
              </a:ln>
              <a:solidFill>
                <a:prstClr val="black"/>
              </a:solidFill>
              <a:effectLst/>
              <a:uLnTx/>
              <a:uFillTx/>
              <a:latin typeface="Calibri"/>
              <a:ea typeface="+mn-ea"/>
              <a:cs typeface="Calibri"/>
            </a:endParaRPr>
          </a:p>
          <a:p>
            <a:pPr marL="376555" marR="0" lvl="0" indent="-364490" algn="l" defTabSz="914400" rtl="0" eaLnBrk="1" fontAlgn="auto" latinLnBrk="0" hangingPunct="1">
              <a:lnSpc>
                <a:spcPct val="100000"/>
              </a:lnSpc>
              <a:spcBef>
                <a:spcPts val="5"/>
              </a:spcBef>
              <a:spcAft>
                <a:spcPts val="0"/>
              </a:spcAft>
              <a:buClrTx/>
              <a:buSzTx/>
              <a:buFont typeface="Arial MT"/>
              <a:buChar char="•"/>
              <a:tabLst>
                <a:tab pos="376555" algn="l"/>
                <a:tab pos="37719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print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print()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print(F1)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Get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str(F1)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print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names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names(F1)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print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attributes()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342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attributes(F1)</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1256009" y="5642864"/>
            <a:ext cx="67056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"char1"</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2088758" y="5642864"/>
            <a:ext cx="6273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5" normalizeH="0" baseline="0" noProof="0" dirty="0">
                <a:ln>
                  <a:noFill/>
                </a:ln>
                <a:solidFill>
                  <a:srgbClr val="538235"/>
                </a:solidFill>
                <a:effectLst/>
                <a:uLnTx/>
                <a:uFillTx/>
                <a:latin typeface="Calibri"/>
                <a:ea typeface="+mn-ea"/>
                <a:cs typeface="Calibri"/>
              </a:rPr>
              <a:t>"</a:t>
            </a:r>
            <a:r>
              <a:rPr kumimoji="0" sz="1600" b="1" i="0" u="none" strike="noStrike" kern="1200" cap="none" spc="-25" normalizeH="0" baseline="0" noProof="0" dirty="0">
                <a:ln>
                  <a:noFill/>
                </a:ln>
                <a:solidFill>
                  <a:srgbClr val="538235"/>
                </a:solidFill>
                <a:effectLst/>
                <a:uLnTx/>
                <a:uFillTx/>
                <a:latin typeface="Calibri"/>
                <a:ea typeface="+mn-ea"/>
                <a:cs typeface="Calibri"/>
              </a:rPr>
              <a:t>r</a:t>
            </a:r>
            <a:r>
              <a:rPr kumimoji="0" sz="1600" b="1" i="0" u="none" strike="noStrike" kern="1200" cap="none" spc="-10" normalizeH="0" baseline="0" noProof="0" dirty="0">
                <a:ln>
                  <a:noFill/>
                </a:ln>
                <a:solidFill>
                  <a:srgbClr val="538235"/>
                </a:solidFill>
                <a:effectLst/>
                <a:uLnTx/>
                <a:uFillTx/>
                <a:latin typeface="Calibri"/>
                <a:ea typeface="+mn-ea"/>
                <a:cs typeface="Calibri"/>
              </a:rPr>
              <a:t>ea</a:t>
            </a:r>
            <a:r>
              <a:rPr kumimoji="0" sz="1600" b="1" i="0" u="none" strike="noStrike" kern="1200" cap="none" spc="-5" normalizeH="0" baseline="0" noProof="0" dirty="0">
                <a:ln>
                  <a:noFill/>
                </a:ln>
                <a:solidFill>
                  <a:srgbClr val="538235"/>
                </a:solidFill>
                <a:effectLst/>
                <a:uLnTx/>
                <a:uFillTx/>
                <a:latin typeface="Calibri"/>
                <a:ea typeface="+mn-ea"/>
                <a:cs typeface="Calibri"/>
              </a:rPr>
              <a:t>l</a:t>
            </a:r>
            <a:r>
              <a:rPr kumimoji="0" sz="1600" b="1" i="0" u="none" strike="noStrike" kern="1200" cap="none" spc="-15" normalizeH="0" baseline="0" noProof="0" dirty="0">
                <a:ln>
                  <a:noFill/>
                </a:ln>
                <a:solidFill>
                  <a:srgbClr val="538235"/>
                </a:solidFill>
                <a:effectLst/>
                <a:uLnTx/>
                <a:uFillTx/>
                <a:latin typeface="Calibri"/>
                <a:ea typeface="+mn-ea"/>
                <a:cs typeface="Calibri"/>
              </a:rPr>
              <a:t>1</a:t>
            </a:r>
            <a:r>
              <a:rPr kumimoji="0" sz="1600" b="1" i="0" u="none" strike="noStrike" kern="1200" cap="none" spc="-5" normalizeH="0" baseline="0" noProof="0" dirty="0">
                <a:ln>
                  <a:noFill/>
                </a:ln>
                <a:solidFill>
                  <a:srgbClr val="538235"/>
                </a:solidFill>
                <a:effectLst/>
                <a:uLnTx/>
                <a:uFillTx/>
                <a:latin typeface="Calibri"/>
                <a:ea typeface="+mn-ea"/>
                <a:cs typeface="Calibri"/>
              </a:rPr>
              <a: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2874547" y="5642864"/>
            <a:ext cx="52578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5" normalizeH="0" baseline="0" noProof="0" dirty="0">
                <a:ln>
                  <a:noFill/>
                </a:ln>
                <a:solidFill>
                  <a:srgbClr val="538235"/>
                </a:solidFill>
                <a:effectLst/>
                <a:uLnTx/>
                <a:uFillTx/>
                <a:latin typeface="Calibri"/>
                <a:ea typeface="+mn-ea"/>
                <a:cs typeface="Calibri"/>
              </a:rPr>
              <a:t>"</a:t>
            </a:r>
            <a:r>
              <a:rPr kumimoji="0" sz="1600" b="1" i="0" u="none" strike="noStrike" kern="1200" cap="none" spc="-20" normalizeH="0" baseline="0" noProof="0" dirty="0">
                <a:ln>
                  <a:noFill/>
                </a:ln>
                <a:solidFill>
                  <a:srgbClr val="538235"/>
                </a:solidFill>
                <a:effectLst/>
                <a:uLnTx/>
                <a:uFillTx/>
                <a:latin typeface="Calibri"/>
                <a:ea typeface="+mn-ea"/>
                <a:cs typeface="Calibri"/>
              </a:rPr>
              <a:t>s</a:t>
            </a:r>
            <a:r>
              <a:rPr kumimoji="0" sz="1600" b="1" i="0" u="none" strike="noStrike" kern="1200" cap="none" spc="-5" normalizeH="0" baseline="0" noProof="0" dirty="0">
                <a:ln>
                  <a:noFill/>
                </a:ln>
                <a:solidFill>
                  <a:srgbClr val="538235"/>
                </a:solidFill>
                <a:effectLst/>
                <a:uLnTx/>
                <a:uFillTx/>
                <a:latin typeface="Calibri"/>
                <a:ea typeface="+mn-ea"/>
                <a:cs typeface="Calibri"/>
              </a:rPr>
              <a:t>t</a:t>
            </a:r>
            <a:r>
              <a:rPr kumimoji="0" sz="1600" b="1" i="0" u="none" strike="noStrike" kern="1200" cap="none" spc="-15" normalizeH="0" baseline="0" noProof="0" dirty="0">
                <a:ln>
                  <a:noFill/>
                </a:ln>
                <a:solidFill>
                  <a:srgbClr val="538235"/>
                </a:solidFill>
                <a:effectLst/>
                <a:uLnTx/>
                <a:uFillTx/>
                <a:latin typeface="Calibri"/>
                <a:ea typeface="+mn-ea"/>
                <a:cs typeface="Calibri"/>
              </a:rPr>
              <a:t>r1</a:t>
            </a:r>
            <a:r>
              <a:rPr kumimoji="0" sz="1600" b="1" i="0" u="none" strike="noStrike" kern="1200" cap="none" spc="-5" normalizeH="0" baseline="0" noProof="0" dirty="0">
                <a:ln>
                  <a:noFill/>
                </a:ln>
                <a:solidFill>
                  <a:srgbClr val="538235"/>
                </a:solidFill>
                <a:effectLst/>
                <a:uLnTx/>
                <a:uFillTx/>
                <a:latin typeface="Calibri"/>
                <a:ea typeface="+mn-ea"/>
                <a:cs typeface="Calibri"/>
              </a:rPr>
              <a: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7" name="object 7"/>
          <p:cNvSpPr txBox="1"/>
          <p:nvPr/>
        </p:nvSpPr>
        <p:spPr>
          <a:xfrm>
            <a:off x="3607023" y="5642864"/>
            <a:ext cx="845819"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15" normalizeH="0" baseline="0" noProof="0" dirty="0">
                <a:ln>
                  <a:noFill/>
                </a:ln>
                <a:solidFill>
                  <a:srgbClr val="538235"/>
                </a:solidFill>
                <a:effectLst/>
                <a:uLnTx/>
                <a:uFillTx/>
                <a:latin typeface="Calibri"/>
                <a:ea typeface="+mn-ea"/>
                <a:cs typeface="Calibri"/>
              </a:rPr>
              <a:t>"</a:t>
            </a:r>
            <a:r>
              <a:rPr kumimoji="0" sz="1600" b="1" i="0" u="none" strike="noStrike" kern="1200" cap="none" spc="-5" normalizeH="0" baseline="0" noProof="0" dirty="0">
                <a:ln>
                  <a:noFill/>
                </a:ln>
                <a:solidFill>
                  <a:srgbClr val="538235"/>
                </a:solidFill>
                <a:effectLst/>
                <a:uLnTx/>
                <a:uFillTx/>
                <a:latin typeface="Calibri"/>
                <a:ea typeface="+mn-ea"/>
                <a:cs typeface="Calibri"/>
              </a:rPr>
              <a:t>l</a:t>
            </a:r>
            <a:r>
              <a:rPr kumimoji="0" sz="1600" b="1" i="0" u="none" strike="noStrike" kern="1200" cap="none" spc="0" normalizeH="0" baseline="0" noProof="0" dirty="0">
                <a:ln>
                  <a:noFill/>
                </a:ln>
                <a:solidFill>
                  <a:srgbClr val="538235"/>
                </a:solidFill>
                <a:effectLst/>
                <a:uLnTx/>
                <a:uFillTx/>
                <a:latin typeface="Calibri"/>
                <a:ea typeface="+mn-ea"/>
                <a:cs typeface="Calibri"/>
              </a:rPr>
              <a:t>o</a:t>
            </a:r>
            <a:r>
              <a:rPr kumimoji="0" sz="1600" b="1" i="0" u="none" strike="noStrike" kern="1200" cap="none" spc="-10" normalizeH="0" baseline="0" noProof="0" dirty="0">
                <a:ln>
                  <a:noFill/>
                </a:ln>
                <a:solidFill>
                  <a:srgbClr val="538235"/>
                </a:solidFill>
                <a:effectLst/>
                <a:uLnTx/>
                <a:uFillTx/>
                <a:latin typeface="Calibri"/>
                <a:ea typeface="+mn-ea"/>
                <a:cs typeface="Calibri"/>
              </a:rPr>
              <a:t>gi</a:t>
            </a:r>
            <a:r>
              <a:rPr kumimoji="0" sz="1600" b="1" i="0" u="none" strike="noStrike" kern="1200" cap="none" spc="-15" normalizeH="0" baseline="0" noProof="0" dirty="0">
                <a:ln>
                  <a:noFill/>
                </a:ln>
                <a:solidFill>
                  <a:srgbClr val="538235"/>
                </a:solidFill>
                <a:effectLst/>
                <a:uLnTx/>
                <a:uFillTx/>
                <a:latin typeface="Calibri"/>
                <a:ea typeface="+mn-ea"/>
                <a:cs typeface="Calibri"/>
              </a:rPr>
              <a:t>c</a:t>
            </a:r>
            <a:r>
              <a:rPr kumimoji="0" sz="1600" b="1" i="0" u="none" strike="noStrike" kern="1200" cap="none" spc="-5" normalizeH="0" baseline="0" noProof="0" dirty="0">
                <a:ln>
                  <a:noFill/>
                </a:ln>
                <a:solidFill>
                  <a:srgbClr val="538235"/>
                </a:solidFill>
                <a:effectLst/>
                <a:uLnTx/>
                <a:uFillTx/>
                <a:latin typeface="Calibri"/>
                <a:ea typeface="+mn-ea"/>
                <a:cs typeface="Calibri"/>
              </a:rPr>
              <a:t>al</a:t>
            </a:r>
            <a:r>
              <a:rPr kumimoji="0" sz="1600" b="1" i="0" u="none" strike="noStrike" kern="1200" cap="none" spc="-15" normalizeH="0" baseline="0" noProof="0" dirty="0">
                <a:ln>
                  <a:noFill/>
                </a:ln>
                <a:solidFill>
                  <a:srgbClr val="538235"/>
                </a:solidFill>
                <a:effectLst/>
                <a:uLnTx/>
                <a:uFillTx/>
                <a:latin typeface="Calibri"/>
                <a:ea typeface="+mn-ea"/>
                <a:cs typeface="Calibri"/>
              </a:rPr>
              <a:t>1</a:t>
            </a:r>
            <a:r>
              <a:rPr kumimoji="0" sz="1600" b="1" i="0" u="none" strike="noStrike" kern="1200" cap="none" spc="-5" normalizeH="0" baseline="0" noProof="0" dirty="0">
                <a:ln>
                  <a:noFill/>
                </a:ln>
                <a:solidFill>
                  <a:srgbClr val="538235"/>
                </a:solidFill>
                <a:effectLst/>
                <a:uLnTx/>
                <a:uFillTx/>
                <a:latin typeface="Calibri"/>
                <a:ea typeface="+mn-ea"/>
                <a:cs typeface="Calibri"/>
              </a:rPr>
              <a: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8" name="object 8"/>
          <p:cNvSpPr txBox="1"/>
          <p:nvPr/>
        </p:nvSpPr>
        <p:spPr>
          <a:xfrm>
            <a:off x="78739" y="5121909"/>
            <a:ext cx="967740" cy="103441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Output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20"/>
              </a:spcBef>
              <a:spcAft>
                <a:spcPts val="0"/>
              </a:spcAft>
              <a:buClrTx/>
              <a:buSzTx/>
              <a:buFontTx/>
              <a:buNone/>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$names</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[1]</a:t>
            </a:r>
            <a:r>
              <a:rPr kumimoji="0" sz="1600" b="1" i="0" u="none" strike="noStrike" kern="1200" cap="none" spc="-55" normalizeH="0" baseline="0" noProof="0" dirty="0">
                <a:ln>
                  <a:noFill/>
                </a:ln>
                <a:solidFill>
                  <a:srgbClr val="538235"/>
                </a:solidFill>
                <a:effectLst/>
                <a:uLnTx/>
                <a:uFillTx/>
                <a:latin typeface="Calibri"/>
                <a:ea typeface="+mn-ea"/>
                <a:cs typeface="Calibri"/>
              </a:rPr>
              <a:t> </a:t>
            </a:r>
            <a:r>
              <a:rPr kumimoji="0" sz="1600" b="1" i="0" u="none" strike="noStrike" kern="1200" cap="none" spc="-10" normalizeH="0" baseline="0" noProof="0" dirty="0">
                <a:ln>
                  <a:noFill/>
                </a:ln>
                <a:solidFill>
                  <a:srgbClr val="538235"/>
                </a:solidFill>
                <a:effectLst/>
                <a:uLnTx/>
                <a:uFillTx/>
                <a:latin typeface="Calibri"/>
                <a:ea typeface="+mn-ea"/>
                <a:cs typeface="Calibri"/>
              </a:rPr>
              <a:t>"num1"</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$class</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9" name="object 9"/>
          <p:cNvSpPr txBox="1"/>
          <p:nvPr/>
        </p:nvSpPr>
        <p:spPr>
          <a:xfrm>
            <a:off x="78739" y="6131153"/>
            <a:ext cx="1410335" cy="75692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1" i="0" u="none" strike="noStrike" kern="1200" cap="none" spc="-5" normalizeH="0" baseline="0" noProof="0" dirty="0">
                <a:ln>
                  <a:noFill/>
                </a:ln>
                <a:solidFill>
                  <a:srgbClr val="538235"/>
                </a:solidFill>
                <a:effectLst/>
                <a:uLnTx/>
                <a:uFillTx/>
                <a:latin typeface="Calibri"/>
                <a:ea typeface="+mn-ea"/>
                <a:cs typeface="Calibri"/>
              </a:rPr>
              <a:t>[1]</a:t>
            </a:r>
            <a:r>
              <a:rPr kumimoji="0" sz="1600" b="1" i="0" u="none" strike="noStrike" kern="1200" cap="none" spc="-25" normalizeH="0" baseline="0" noProof="0" dirty="0">
                <a:ln>
                  <a:noFill/>
                </a:ln>
                <a:solidFill>
                  <a:srgbClr val="538235"/>
                </a:solidFill>
                <a:effectLst/>
                <a:uLnTx/>
                <a:uFillTx/>
                <a:latin typeface="Calibri"/>
                <a:ea typeface="+mn-ea"/>
                <a:cs typeface="Calibri"/>
              </a:rPr>
              <a:t> </a:t>
            </a:r>
            <a:r>
              <a:rPr kumimoji="0" sz="1600" b="1" i="0" u="none" strike="noStrike" kern="1200" cap="none" spc="-15" normalizeH="0" baseline="0" noProof="0" dirty="0">
                <a:ln>
                  <a:noFill/>
                </a:ln>
                <a:solidFill>
                  <a:srgbClr val="538235"/>
                </a:solidFill>
                <a:effectLst/>
                <a:uLnTx/>
                <a:uFillTx/>
                <a:latin typeface="Calibri"/>
                <a:ea typeface="+mn-ea"/>
                <a:cs typeface="Calibri"/>
              </a:rPr>
              <a:t>"data.frame"</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359410" lvl="0" indent="0" algn="l" defTabSz="914400" rtl="0" eaLnBrk="1" fontAlgn="auto" latinLnBrk="0" hangingPunct="1">
              <a:lnSpc>
                <a:spcPct val="100000"/>
              </a:lnSpc>
              <a:spcBef>
                <a:spcPts val="0"/>
              </a:spcBef>
              <a:spcAft>
                <a:spcPts val="0"/>
              </a:spcAft>
              <a:buClrTx/>
              <a:buSzTx/>
              <a:buFontTx/>
              <a:buNone/>
              <a:tabLst/>
              <a:defRPr/>
            </a:pPr>
            <a:r>
              <a:rPr kumimoji="0" sz="1600" b="1" i="0" u="none" strike="noStrike" kern="1200" cap="none" spc="-10" normalizeH="0" baseline="0" noProof="0" dirty="0">
                <a:ln>
                  <a:noFill/>
                </a:ln>
                <a:solidFill>
                  <a:srgbClr val="538235"/>
                </a:solidFill>
                <a:effectLst/>
                <a:uLnTx/>
                <a:uFillTx/>
                <a:latin typeface="Calibri"/>
                <a:ea typeface="+mn-ea"/>
                <a:cs typeface="Calibri"/>
              </a:rPr>
              <a:t>$</a:t>
            </a:r>
            <a:r>
              <a:rPr kumimoji="0" sz="1600" b="1" i="0" u="none" strike="noStrike" kern="1200" cap="none" spc="-35" normalizeH="0" baseline="0" noProof="0" dirty="0">
                <a:ln>
                  <a:noFill/>
                </a:ln>
                <a:solidFill>
                  <a:srgbClr val="538235"/>
                </a:solidFill>
                <a:effectLst/>
                <a:uLnTx/>
                <a:uFillTx/>
                <a:latin typeface="Calibri"/>
                <a:ea typeface="+mn-ea"/>
                <a:cs typeface="Calibri"/>
              </a:rPr>
              <a:t>r</a:t>
            </a:r>
            <a:r>
              <a:rPr kumimoji="0" sz="1600" b="1" i="0" u="none" strike="noStrike" kern="1200" cap="none" spc="-5" normalizeH="0" baseline="0" noProof="0" dirty="0">
                <a:ln>
                  <a:noFill/>
                </a:ln>
                <a:solidFill>
                  <a:srgbClr val="538235"/>
                </a:solidFill>
                <a:effectLst/>
                <a:uLnTx/>
                <a:uFillTx/>
                <a:latin typeface="Calibri"/>
                <a:ea typeface="+mn-ea"/>
                <a:cs typeface="Calibri"/>
              </a:rPr>
              <a:t>o</a:t>
            </a:r>
            <a:r>
              <a:rPr kumimoji="0" sz="1600" b="1" i="0" u="none" strike="noStrike" kern="1200" cap="none" spc="-105" normalizeH="0" baseline="0" noProof="0" dirty="0">
                <a:ln>
                  <a:noFill/>
                </a:ln>
                <a:solidFill>
                  <a:srgbClr val="538235"/>
                </a:solidFill>
                <a:effectLst/>
                <a:uLnTx/>
                <a:uFillTx/>
                <a:latin typeface="Calibri"/>
                <a:ea typeface="+mn-ea"/>
                <a:cs typeface="Calibri"/>
              </a:rPr>
              <a:t>w</a:t>
            </a:r>
            <a:r>
              <a:rPr kumimoji="0" sz="1600" b="1" i="0" u="none" strike="noStrike" kern="1200" cap="none" spc="-5" normalizeH="0" baseline="0" noProof="0" dirty="0">
                <a:ln>
                  <a:noFill/>
                </a:ln>
                <a:solidFill>
                  <a:srgbClr val="538235"/>
                </a:solidFill>
                <a:effectLst/>
                <a:uLnTx/>
                <a:uFillTx/>
                <a:latin typeface="Calibri"/>
                <a:ea typeface="+mn-ea"/>
                <a:cs typeface="Calibri"/>
              </a:rPr>
              <a:t>.</a:t>
            </a:r>
            <a:r>
              <a:rPr kumimoji="0" sz="1600" b="1" i="0" u="none" strike="noStrike" kern="1200" cap="none" spc="-10" normalizeH="0" baseline="0" noProof="0" dirty="0">
                <a:ln>
                  <a:noFill/>
                </a:ln>
                <a:solidFill>
                  <a:srgbClr val="538235"/>
                </a:solidFill>
                <a:effectLst/>
                <a:uLnTx/>
                <a:uFillTx/>
                <a:latin typeface="Calibri"/>
                <a:ea typeface="+mn-ea"/>
                <a:cs typeface="Calibri"/>
              </a:rPr>
              <a:t>n</a:t>
            </a:r>
            <a:r>
              <a:rPr kumimoji="0" sz="1600" b="1" i="0" u="none" strike="noStrike" kern="1200" cap="none" spc="-5" normalizeH="0" baseline="0" noProof="0" dirty="0">
                <a:ln>
                  <a:noFill/>
                </a:ln>
                <a:solidFill>
                  <a:srgbClr val="538235"/>
                </a:solidFill>
                <a:effectLst/>
                <a:uLnTx/>
                <a:uFillTx/>
                <a:latin typeface="Calibri"/>
                <a:ea typeface="+mn-ea"/>
                <a:cs typeface="Calibri"/>
              </a:rPr>
              <a:t>ames  [1]</a:t>
            </a:r>
            <a:r>
              <a:rPr kumimoji="0" sz="1600" b="1" i="0" u="none" strike="noStrike" kern="1200" cap="none" spc="0" normalizeH="0" baseline="0" noProof="0" dirty="0">
                <a:ln>
                  <a:noFill/>
                </a:ln>
                <a:solidFill>
                  <a:srgbClr val="538235"/>
                </a:solidFill>
                <a:effectLst/>
                <a:uLnTx/>
                <a:uFillTx/>
                <a:latin typeface="Calibri"/>
                <a:ea typeface="+mn-ea"/>
                <a:cs typeface="Calibri"/>
              </a:rPr>
              <a:t> </a:t>
            </a:r>
            <a:r>
              <a:rPr kumimoji="0" sz="1600" b="1" i="0" u="none" strike="noStrike" kern="1200" cap="none" spc="-5" normalizeH="0" baseline="0" noProof="0" dirty="0">
                <a:ln>
                  <a:noFill/>
                </a:ln>
                <a:solidFill>
                  <a:srgbClr val="538235"/>
                </a:solidFill>
                <a:effectLst/>
                <a:uLnTx/>
                <a:uFillTx/>
                <a:latin typeface="Calibri"/>
                <a:ea typeface="+mn-ea"/>
                <a:cs typeface="Calibri"/>
              </a:rPr>
              <a:t>1</a:t>
            </a:r>
            <a:r>
              <a:rPr kumimoji="0" sz="1600" b="1" i="0" u="none" strike="noStrike" kern="1200" cap="none" spc="-10" normalizeH="0" baseline="0" noProof="0" dirty="0">
                <a:ln>
                  <a:noFill/>
                </a:ln>
                <a:solidFill>
                  <a:srgbClr val="538235"/>
                </a:solidFill>
                <a:effectLst/>
                <a:uLnTx/>
                <a:uFillTx/>
                <a:latin typeface="Calibri"/>
                <a:ea typeface="+mn-ea"/>
                <a:cs typeface="Calibri"/>
              </a:rPr>
              <a:t> </a:t>
            </a:r>
            <a:r>
              <a:rPr kumimoji="0" sz="1600" b="1" i="0" u="none" strike="noStrike" kern="1200" cap="none" spc="-5" normalizeH="0" baseline="0" noProof="0" dirty="0">
                <a:ln>
                  <a:noFill/>
                </a:ln>
                <a:solidFill>
                  <a:srgbClr val="538235"/>
                </a:solidFill>
                <a:effectLst/>
                <a:uLnTx/>
                <a:uFillTx/>
                <a:latin typeface="Calibri"/>
                <a:ea typeface="+mn-ea"/>
                <a:cs typeface="Calibri"/>
              </a:rPr>
              <a:t>2</a:t>
            </a:r>
            <a:r>
              <a:rPr kumimoji="0" sz="1600" b="1" i="0" u="none" strike="noStrike" kern="1200" cap="none" spc="-10" normalizeH="0" baseline="0" noProof="0" dirty="0">
                <a:ln>
                  <a:noFill/>
                </a:ln>
                <a:solidFill>
                  <a:srgbClr val="538235"/>
                </a:solidFill>
                <a:effectLst/>
                <a:uLnTx/>
                <a:uFillTx/>
                <a:latin typeface="Calibri"/>
                <a:ea typeface="+mn-ea"/>
                <a:cs typeface="Calibri"/>
              </a:rPr>
              <a:t> </a:t>
            </a:r>
            <a:r>
              <a:rPr kumimoji="0" sz="1600" b="1" i="0" u="none" strike="noStrike" kern="1200" cap="none" spc="-5" normalizeH="0" baseline="0" noProof="0" dirty="0">
                <a:ln>
                  <a:noFill/>
                </a:ln>
                <a:solidFill>
                  <a:srgbClr val="538235"/>
                </a:solidFill>
                <a:effectLst/>
                <a:uLnTx/>
                <a:uFillTx/>
                <a:latin typeface="Calibri"/>
                <a:ea typeface="+mn-ea"/>
                <a:cs typeface="Calibri"/>
              </a:rPr>
              <a:t>3</a:t>
            </a:r>
            <a:r>
              <a:rPr kumimoji="0" sz="1600" b="1" i="0" u="none" strike="noStrike" kern="1200" cap="none" spc="-10" normalizeH="0" baseline="0" noProof="0" dirty="0">
                <a:ln>
                  <a:noFill/>
                </a:ln>
                <a:solidFill>
                  <a:srgbClr val="538235"/>
                </a:solidFill>
                <a:effectLst/>
                <a:uLnTx/>
                <a:uFillTx/>
                <a:latin typeface="Calibri"/>
                <a:ea typeface="+mn-ea"/>
                <a:cs typeface="Calibri"/>
              </a:rPr>
              <a:t> </a:t>
            </a:r>
            <a:r>
              <a:rPr kumimoji="0" sz="1600" b="1" i="0" u="none" strike="noStrike" kern="1200" cap="none" spc="-5" normalizeH="0" baseline="0" noProof="0" dirty="0">
                <a:ln>
                  <a:noFill/>
                </a:ln>
                <a:solidFill>
                  <a:srgbClr val="538235"/>
                </a:solidFill>
                <a:effectLst/>
                <a:uLnTx/>
                <a:uFillTx/>
                <a:latin typeface="Calibri"/>
                <a:ea typeface="+mn-ea"/>
                <a:cs typeface="Calibri"/>
              </a:rPr>
              <a:t>4</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0"/>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376809"/>
            <a:ext cx="10295255" cy="5979795"/>
          </a:xfrm>
          <a:prstGeom prst="rect">
            <a:avLst/>
          </a:prstGeom>
        </p:spPr>
        <p:txBody>
          <a:bodyPr vert="horz" wrap="square" lIns="0" tIns="12700" rIns="0" bIns="0" rtlCol="0">
            <a:spAutoFit/>
          </a:bodyPr>
          <a:lstStyle/>
          <a:p>
            <a:pPr marL="555752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prstClr val="black"/>
                </a:solidFill>
                <a:effectLst/>
                <a:uLnTx/>
                <a:uFillTx/>
                <a:latin typeface="Calibri"/>
                <a:ea typeface="+mn-ea"/>
                <a:cs typeface="Calibri"/>
              </a:rPr>
              <a:t>Frames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print</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class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class()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class(F1)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0"/>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access</a:t>
            </a:r>
            <a:r>
              <a:rPr kumimoji="0" sz="1800" b="0" i="0" u="none" strike="noStrike" kern="1200" cap="none" spc="0" normalizeH="0" baseline="0" noProof="0" dirty="0">
                <a:ln>
                  <a:noFill/>
                </a:ln>
                <a:solidFill>
                  <a:prstClr val="black"/>
                </a:solidFill>
                <a:effectLst/>
                <a:uLnTx/>
                <a:uFillTx/>
                <a:latin typeface="Calibri"/>
                <a:ea typeface="+mn-ea"/>
                <a:cs typeface="Calibri"/>
              </a:rPr>
              <a:t> the </a:t>
            </a:r>
            <a:r>
              <a:rPr kumimoji="0" sz="1800" b="0" i="0" u="none" strike="noStrike" kern="1200" cap="none" spc="-5" normalizeH="0" baseline="0" noProof="0" dirty="0">
                <a:ln>
                  <a:noFill/>
                </a:ln>
                <a:solidFill>
                  <a:prstClr val="black"/>
                </a:solidFill>
                <a:effectLst/>
                <a:uLnTx/>
                <a:uFillTx/>
                <a:latin typeface="Calibri"/>
                <a:ea typeface="+mn-ea"/>
                <a:cs typeface="Calibri"/>
              </a:rPr>
              <a:t>class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each</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in the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sapply()</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sapply(F1,</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class)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5080" lvl="0" indent="-299085" algn="l" defTabSz="914400" rtl="0" eaLnBrk="1" fontAlgn="auto" latinLnBrk="0" hangingPunct="1">
              <a:lnSpc>
                <a:spcPct val="100000"/>
              </a:lnSpc>
              <a:spcBef>
                <a:spcPts val="320"/>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access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number</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10" normalizeH="0" baseline="0" noProof="0" dirty="0">
                <a:ln>
                  <a:noFill/>
                </a:ln>
                <a:solidFill>
                  <a:prstClr val="black"/>
                </a:solidFill>
                <a:effectLst/>
                <a:uLnTx/>
                <a:uFillTx/>
                <a:latin typeface="Calibri"/>
                <a:ea typeface="+mn-ea"/>
                <a:cs typeface="Calibri"/>
              </a:rPr>
              <a:t>rows</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 </a:t>
            </a:r>
            <a:r>
              <a:rPr kumimoji="0" sz="1800" b="1" i="0" u="none" strike="noStrike" kern="1200" cap="none" spc="-5" normalizeH="0" baseline="0" noProof="0" dirty="0">
                <a:ln>
                  <a:noFill/>
                </a:ln>
                <a:solidFill>
                  <a:prstClr val="black"/>
                </a:solidFill>
                <a:effectLst/>
                <a:uLnTx/>
                <a:uFillTx/>
                <a:latin typeface="Calibri"/>
                <a:ea typeface="+mn-ea"/>
                <a:cs typeface="Calibri"/>
              </a:rPr>
              <a:t>number</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5" normalizeH="0" baseline="0" noProof="0" dirty="0">
                <a:ln>
                  <a:noFill/>
                </a:ln>
                <a:solidFill>
                  <a:prstClr val="black"/>
                </a:solidFill>
                <a:effectLst/>
                <a:uLnTx/>
                <a:uFillTx/>
                <a:latin typeface="Calibri"/>
                <a:ea typeface="+mn-ea"/>
                <a:cs typeface="Calibri"/>
              </a:rPr>
              <a:t>columns</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nrow()</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ncol()</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 </a:t>
            </a:r>
            <a:r>
              <a:rPr kumimoji="0" sz="1800" b="1" i="0" u="none" strike="noStrike" kern="1200" cap="none" spc="-39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nrow(F1)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ncol(F1)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accessed</a:t>
            </a:r>
            <a:r>
              <a:rPr kumimoji="0" sz="1800" b="1" i="0" u="none" strike="noStrike" kern="1200" cap="none" spc="-4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like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matrix</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by</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providing</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index</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column.</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F1[2,3]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F1[2:4]</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access</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specific</a:t>
            </a:r>
            <a:r>
              <a:rPr kumimoji="0" sz="1800" b="1" i="0" u="none" strike="noStrike" kern="1200" cap="none" spc="-10" normalizeH="0" baseline="0" noProof="0" dirty="0">
                <a:ln>
                  <a:noFill/>
                </a:ln>
                <a:solidFill>
                  <a:prstClr val="black"/>
                </a:solidFill>
                <a:effectLst/>
                <a:uLnTx/>
                <a:uFillTx/>
                <a:latin typeface="Calibri"/>
                <a:ea typeface="+mn-ea"/>
                <a:cs typeface="Calibri"/>
              </a:rPr>
              <a:t> column</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F1["str1"]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81534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F1$str1</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0"/>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5623686" y="376809"/>
            <a:ext cx="94297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Calibri"/>
                <a:ea typeface="+mn-ea"/>
                <a:cs typeface="Calibri"/>
              </a:rPr>
              <a:t>F</a:t>
            </a:r>
            <a:r>
              <a:rPr kumimoji="0" sz="2400" b="1" i="0" u="none" strike="noStrike" kern="1200" cap="none" spc="-50" normalizeH="0" baseline="0" noProof="0" dirty="0">
                <a:ln>
                  <a:noFill/>
                </a:ln>
                <a:solidFill>
                  <a:prstClr val="black"/>
                </a:solidFill>
                <a:effectLst/>
                <a:uLnTx/>
                <a:uFillTx/>
                <a:latin typeface="Calibri"/>
                <a:ea typeface="+mn-ea"/>
                <a:cs typeface="Calibri"/>
              </a:rPr>
              <a:t>r</a:t>
            </a:r>
            <a:r>
              <a:rPr kumimoji="0" sz="2400" b="1" i="0" u="none" strike="noStrike" kern="1200" cap="none" spc="0" normalizeH="0" baseline="0" noProof="0" dirty="0">
                <a:ln>
                  <a:noFill/>
                </a:ln>
                <a:solidFill>
                  <a:prstClr val="black"/>
                </a:solidFill>
                <a:effectLst/>
                <a:uLnTx/>
                <a:uFillTx/>
                <a:latin typeface="Calibri"/>
                <a:ea typeface="+mn-ea"/>
                <a:cs typeface="Calibri"/>
              </a:rPr>
              <a:t>am</a:t>
            </a:r>
            <a:r>
              <a:rPr kumimoji="0" sz="2400" b="1" i="0" u="none" strike="noStrike" kern="1200" cap="none" spc="10" normalizeH="0" baseline="0" noProof="0" dirty="0">
                <a:ln>
                  <a:noFill/>
                </a:ln>
                <a:solidFill>
                  <a:prstClr val="black"/>
                </a:solidFill>
                <a:effectLst/>
                <a:uLnTx/>
                <a:uFillTx/>
                <a:latin typeface="Calibri"/>
                <a:ea typeface="+mn-ea"/>
                <a:cs typeface="Calibri"/>
              </a:rPr>
              <a:t>e</a:t>
            </a:r>
            <a:r>
              <a:rPr kumimoji="0" sz="2400" b="1" i="0" u="none" strike="noStrike" kern="1200" cap="none" spc="0" normalizeH="0" baseline="0" noProof="0" dirty="0">
                <a:ln>
                  <a:noFill/>
                </a:ln>
                <a:solidFill>
                  <a:prstClr val="black"/>
                </a:solidFill>
                <a:effectLst/>
                <a:uLnTx/>
                <a:uFillTx/>
                <a:latin typeface="Calibri"/>
                <a:ea typeface="+mn-ea"/>
                <a:cs typeface="Calibri"/>
              </a:rPr>
              <a:t>s</a:t>
            </a:r>
            <a:endParaRPr kumimoji="0" sz="24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txBox="1"/>
          <p:nvPr/>
        </p:nvSpPr>
        <p:spPr>
          <a:xfrm>
            <a:off x="78739" y="651180"/>
            <a:ext cx="7472680" cy="5431155"/>
          </a:xfrm>
          <a:prstGeom prst="rect">
            <a:avLst/>
          </a:prstGeom>
        </p:spPr>
        <p:txBody>
          <a:bodyPr vert="horz" wrap="square" lIns="0" tIns="108585" rIns="0" bIns="0" rtlCol="0">
            <a:spAutoFit/>
          </a:bodyPr>
          <a:lstStyle/>
          <a:p>
            <a:pPr marL="299085" marR="0" lvl="0" indent="-287020" algn="l" defTabSz="914400" rtl="0" eaLnBrk="1" fontAlgn="auto" latinLnBrk="0" hangingPunct="1">
              <a:lnSpc>
                <a:spcPct val="100000"/>
              </a:lnSpc>
              <a:spcBef>
                <a:spcPts val="85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modifying</a:t>
            </a:r>
            <a:r>
              <a:rPr kumimoji="0" sz="1800" b="1" i="0" u="none" strike="noStrike" kern="1200" cap="none" spc="-4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10" normalizeH="0" baseline="0" noProof="0" dirty="0">
                <a:ln>
                  <a:noFill/>
                </a:ln>
                <a:solidFill>
                  <a:prstClr val="black"/>
                </a:solidFill>
                <a:effectLst/>
                <a:uLnTx/>
                <a:uFillTx/>
                <a:latin typeface="Calibri"/>
                <a:ea typeface="+mn-ea"/>
                <a:cs typeface="Calibri"/>
              </a:rPr>
              <a:t> content</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76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F1[2,3]&lt;-100.5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4436110" lvl="0" indent="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F1[2</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20"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tr1"]</a:t>
            </a:r>
            <a:r>
              <a:rPr kumimoji="0" sz="1800" b="1" i="0" u="none" strike="noStrike" kern="1200" cap="none" spc="5" normalizeH="0" baseline="0" noProof="0" dirty="0">
                <a:ln>
                  <a:noFill/>
                </a:ln>
                <a:solidFill>
                  <a:srgbClr val="C00000"/>
                </a:solidFill>
                <a:effectLst/>
                <a:uLnTx/>
                <a:uFillTx/>
                <a:latin typeface="Calibri"/>
                <a:ea typeface="+mn-ea"/>
                <a:cs typeface="Calibri"/>
              </a:rPr>
              <a:t>&lt;</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45" normalizeH="0" baseline="0" noProof="0" dirty="0">
                <a:ln>
                  <a:noFill/>
                </a:ln>
                <a:solidFill>
                  <a:srgbClr val="C00000"/>
                </a:solidFill>
                <a:effectLst/>
                <a:uLnTx/>
                <a:uFillTx/>
                <a:latin typeface="Calibri"/>
                <a:ea typeface="+mn-ea"/>
                <a:cs typeface="Calibri"/>
              </a:rPr>
              <a:t>Y</a:t>
            </a:r>
            <a:r>
              <a:rPr kumimoji="0" sz="1800" b="1" i="0" u="none" strike="noStrike" kern="1200" cap="none" spc="0" normalizeH="0" baseline="0" noProof="0" dirty="0">
                <a:ln>
                  <a:noFill/>
                </a:ln>
                <a:solidFill>
                  <a:srgbClr val="C00000"/>
                </a:solidFill>
                <a:effectLst/>
                <a:uLnTx/>
                <a:uFillTx/>
                <a:latin typeface="Calibri"/>
                <a:ea typeface="+mn-ea"/>
                <a:cs typeface="Calibri"/>
              </a:rPr>
              <a:t>el</a:t>
            </a:r>
            <a:r>
              <a:rPr kumimoji="0" sz="1800" b="1" i="0" u="none" strike="noStrike" kern="1200" cap="none" spc="-10" normalizeH="0" baseline="0" noProof="0" dirty="0">
                <a:ln>
                  <a:noFill/>
                </a:ln>
                <a:solidFill>
                  <a:srgbClr val="C00000"/>
                </a:solidFill>
                <a:effectLst/>
                <a:uLnTx/>
                <a:uFillTx/>
                <a:latin typeface="Calibri"/>
                <a:ea typeface="+mn-ea"/>
                <a:cs typeface="Calibri"/>
              </a:rPr>
              <a:t>low</a:t>
            </a:r>
            <a:r>
              <a:rPr kumimoji="0" sz="1800" b="1" i="0" u="none" strike="noStrike" kern="1200" cap="none" spc="0" normalizeH="0" baseline="0" noProof="0" dirty="0">
                <a:ln>
                  <a:noFill/>
                </a:ln>
                <a:solidFill>
                  <a:srgbClr val="C00000"/>
                </a:solidFill>
                <a:effectLst/>
                <a:uLnTx/>
                <a:uFillTx/>
                <a:latin typeface="Calibri"/>
                <a:ea typeface="+mn-ea"/>
                <a:cs typeface="Calibri"/>
              </a:rPr>
              <a:t>"  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give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row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to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r>
              <a:rPr kumimoji="0" sz="1800" b="1" i="0" u="none" strike="noStrike" kern="1200" cap="none" spc="0" normalizeH="0" baseline="0" noProof="0" dirty="0">
                <a:ln>
                  <a:noFill/>
                </a:ln>
                <a:solidFill>
                  <a:prstClr val="black"/>
                </a:solidFill>
                <a:effectLst/>
                <a:uLnTx/>
                <a:uFillTx/>
                <a:latin typeface="Calibri"/>
                <a:ea typeface="+mn-ea"/>
                <a:cs typeface="Calibri"/>
              </a:rPr>
              <a:t> using</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rownames()</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or</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row.names()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names&lt;-c("A","B","C","D")</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rownames(F1)&lt;-names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32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give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column</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to</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using</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75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names(F1)&lt;-c("E","F","G","H","I")</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91313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F1</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3920" y="0"/>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3" name="object 3"/>
          <p:cNvSpPr txBox="1"/>
          <p:nvPr/>
        </p:nvSpPr>
        <p:spPr>
          <a:xfrm>
            <a:off x="78739" y="376809"/>
            <a:ext cx="12035790" cy="402844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0" normalizeH="0" baseline="0" noProof="0" dirty="0">
                <a:ln>
                  <a:noFill/>
                </a:ln>
                <a:solidFill>
                  <a:prstClr val="black"/>
                </a:solidFill>
                <a:effectLst/>
                <a:uLnTx/>
                <a:uFillTx/>
                <a:latin typeface="Calibri"/>
                <a:ea typeface="+mn-ea"/>
                <a:cs typeface="Calibri"/>
              </a:rPr>
              <a:t>Frames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355600" marR="5080" lvl="0" indent="-342900" algn="just" defTabSz="914400" rtl="0" eaLnBrk="1" fontAlgn="auto" latinLnBrk="0" hangingPunct="1">
              <a:lnSpc>
                <a:spcPct val="150100"/>
              </a:lnSpc>
              <a:spcBef>
                <a:spcPts val="309"/>
              </a:spcBef>
              <a:spcAft>
                <a:spcPts val="0"/>
              </a:spcAft>
              <a:buClrTx/>
              <a:buSzTx/>
              <a:buFont typeface="Arial MT"/>
              <a:buChar char="•"/>
              <a:tabLst>
                <a:tab pos="35560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Data </a:t>
            </a:r>
            <a:r>
              <a:rPr kumimoji="0" sz="1800" b="0" i="0" u="none" strike="noStrike" kern="1200" cap="none" spc="-10" normalizeH="0" baseline="0" noProof="0" dirty="0">
                <a:ln>
                  <a:noFill/>
                </a:ln>
                <a:solidFill>
                  <a:prstClr val="black"/>
                </a:solidFill>
                <a:effectLst/>
                <a:uLnTx/>
                <a:uFillTx/>
                <a:latin typeface="Calibri"/>
                <a:ea typeface="+mn-ea"/>
                <a:cs typeface="Calibri"/>
              </a:rPr>
              <a:t>Frame </a:t>
            </a:r>
            <a:r>
              <a:rPr kumimoji="0" sz="1800" b="0" i="0" u="none" strike="noStrike" kern="1200" cap="none" spc="-5" normalizeH="0" baseline="0" noProof="0" dirty="0">
                <a:ln>
                  <a:noFill/>
                </a:ln>
                <a:solidFill>
                  <a:prstClr val="black"/>
                </a:solidFill>
                <a:effectLst/>
                <a:uLnTx/>
                <a:uFillTx/>
                <a:latin typeface="Calibri"/>
                <a:ea typeface="+mn-ea"/>
                <a:cs typeface="Calibri"/>
              </a:rPr>
              <a:t>has </a:t>
            </a:r>
            <a:r>
              <a:rPr kumimoji="0" sz="1800" b="0" i="0" u="none" strike="noStrike" kern="1200" cap="none" spc="0" normalizeH="0" baseline="0" noProof="0" dirty="0">
                <a:ln>
                  <a:noFill/>
                </a:ln>
                <a:solidFill>
                  <a:prstClr val="black"/>
                </a:solidFill>
                <a:effectLst/>
                <a:uLnTx/>
                <a:uFillTx/>
                <a:latin typeface="Calibri"/>
                <a:ea typeface="+mn-ea"/>
                <a:cs typeface="Calibri"/>
              </a:rPr>
              <a:t>been </a:t>
            </a:r>
            <a:r>
              <a:rPr kumimoji="0" sz="1800" b="1" i="0" u="none" strike="noStrike" kern="1200" cap="none" spc="-5" normalizeH="0" baseline="0" noProof="0" dirty="0">
                <a:ln>
                  <a:noFill/>
                </a:ln>
                <a:solidFill>
                  <a:prstClr val="black"/>
                </a:solidFill>
                <a:effectLst/>
                <a:uLnTx/>
                <a:uFillTx/>
                <a:latin typeface="Calibri"/>
                <a:ea typeface="+mn-ea"/>
                <a:cs typeface="Calibri"/>
              </a:rPr>
              <a:t>widely </a:t>
            </a:r>
            <a:r>
              <a:rPr kumimoji="0" sz="1800" b="1" i="0" u="none" strike="noStrike" kern="1200" cap="none" spc="-10" normalizeH="0" baseline="0" noProof="0" dirty="0">
                <a:ln>
                  <a:noFill/>
                </a:ln>
                <a:solidFill>
                  <a:prstClr val="black"/>
                </a:solidFill>
                <a:effectLst/>
                <a:uLnTx/>
                <a:uFillTx/>
                <a:latin typeface="Calibri"/>
                <a:ea typeface="+mn-ea"/>
                <a:cs typeface="Calibri"/>
              </a:rPr>
              <a:t>used in the reading </a:t>
            </a:r>
            <a:r>
              <a:rPr kumimoji="0" sz="1800" b="1" i="0" u="none" strike="noStrike" kern="1200" cap="none" spc="-15" normalizeH="0" baseline="0" noProof="0" dirty="0">
                <a:ln>
                  <a:noFill/>
                </a:ln>
                <a:solidFill>
                  <a:prstClr val="black"/>
                </a:solidFill>
                <a:effectLst/>
                <a:uLnTx/>
                <a:uFillTx/>
                <a:latin typeface="Calibri"/>
                <a:ea typeface="+mn-ea"/>
                <a:cs typeface="Calibri"/>
              </a:rPr>
              <a:t>comma-separated </a:t>
            </a:r>
            <a:r>
              <a:rPr kumimoji="0" sz="1800" b="1" i="0" u="none" strike="noStrike" kern="1200" cap="none" spc="-10" normalizeH="0" baseline="0" noProof="0" dirty="0">
                <a:ln>
                  <a:noFill/>
                </a:ln>
                <a:solidFill>
                  <a:prstClr val="black"/>
                </a:solidFill>
                <a:effectLst/>
                <a:uLnTx/>
                <a:uFillTx/>
                <a:latin typeface="Calibri"/>
                <a:ea typeface="+mn-ea"/>
                <a:cs typeface="Calibri"/>
              </a:rPr>
              <a:t>files (CSV), </a:t>
            </a:r>
            <a:r>
              <a:rPr kumimoji="0" sz="1800" b="1" i="0" u="none" strike="noStrike" kern="1200" cap="none" spc="-15" normalizeH="0" baseline="0" noProof="0" dirty="0">
                <a:ln>
                  <a:noFill/>
                </a:ln>
                <a:solidFill>
                  <a:prstClr val="black"/>
                </a:solidFill>
                <a:effectLst/>
                <a:uLnTx/>
                <a:uFillTx/>
                <a:latin typeface="Calibri"/>
                <a:ea typeface="+mn-ea"/>
                <a:cs typeface="Calibri"/>
              </a:rPr>
              <a:t>text </a:t>
            </a:r>
            <a:r>
              <a:rPr kumimoji="0" sz="1800" b="1" i="0" u="none" strike="noStrike" kern="1200" cap="none" spc="-10" normalizeH="0" baseline="0" noProof="0" dirty="0">
                <a:ln>
                  <a:noFill/>
                </a:ln>
                <a:solidFill>
                  <a:prstClr val="black"/>
                </a:solidFill>
                <a:effectLst/>
                <a:uLnTx/>
                <a:uFillTx/>
                <a:latin typeface="Calibri"/>
                <a:ea typeface="+mn-ea"/>
                <a:cs typeface="Calibri"/>
              </a:rPr>
              <a:t>files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Their use is </a:t>
            </a:r>
            <a:r>
              <a:rPr kumimoji="0" sz="1800" b="1" i="0" u="none" strike="noStrike" kern="1200" cap="none" spc="-5" normalizeH="0" baseline="0" noProof="0" dirty="0">
                <a:ln>
                  <a:noFill/>
                </a:ln>
                <a:solidFill>
                  <a:prstClr val="black"/>
                </a:solidFill>
                <a:effectLst/>
                <a:uLnTx/>
                <a:uFillTx/>
                <a:latin typeface="Calibri"/>
                <a:ea typeface="+mn-ea"/>
                <a:cs typeface="Calibri"/>
              </a:rPr>
              <a:t>not only </a:t>
            </a:r>
            <a:r>
              <a:rPr kumimoji="0" sz="1800" b="1" i="0" u="none" strike="noStrike" kern="1200" cap="none" spc="-10" normalizeH="0" baseline="0" noProof="0" dirty="0">
                <a:ln>
                  <a:noFill/>
                </a:ln>
                <a:solidFill>
                  <a:prstClr val="black"/>
                </a:solidFill>
                <a:effectLst/>
                <a:uLnTx/>
                <a:uFillTx/>
                <a:latin typeface="Calibri"/>
                <a:ea typeface="+mn-ea"/>
                <a:cs typeface="Calibri"/>
              </a:rPr>
              <a:t>limited </a:t>
            </a:r>
            <a:r>
              <a:rPr kumimoji="0" sz="1800" b="1" i="0" u="none" strike="noStrike" kern="1200" cap="none" spc="-15" normalizeH="0" baseline="0" noProof="0" dirty="0">
                <a:ln>
                  <a:noFill/>
                </a:ln>
                <a:solidFill>
                  <a:prstClr val="black"/>
                </a:solidFill>
                <a:effectLst/>
                <a:uLnTx/>
                <a:uFillTx/>
                <a:latin typeface="Calibri"/>
                <a:ea typeface="+mn-ea"/>
                <a:cs typeface="Calibri"/>
              </a:rPr>
              <a:t>to </a:t>
            </a:r>
            <a:r>
              <a:rPr kumimoji="0" sz="1800" b="1" i="0" u="none" strike="noStrike" kern="1200" cap="none" spc="-10" normalizeH="0" baseline="0" noProof="0" dirty="0">
                <a:ln>
                  <a:noFill/>
                </a:ln>
                <a:solidFill>
                  <a:prstClr val="black"/>
                </a:solidFill>
                <a:effectLst/>
                <a:uLnTx/>
                <a:uFillTx/>
                <a:latin typeface="Calibri"/>
                <a:ea typeface="+mn-ea"/>
                <a:cs typeface="Calibri"/>
              </a:rPr>
              <a:t> reading </a:t>
            </a:r>
            <a:r>
              <a:rPr kumimoji="0" sz="1800" b="1" i="0" u="none" strike="noStrike" kern="1200" cap="none" spc="-5" normalizeH="0" baseline="0" noProof="0" dirty="0">
                <a:ln>
                  <a:noFill/>
                </a:ln>
                <a:solidFill>
                  <a:prstClr val="black"/>
                </a:solidFill>
                <a:effectLst/>
                <a:uLnTx/>
                <a:uFillTx/>
                <a:latin typeface="Calibri"/>
                <a:ea typeface="+mn-ea"/>
                <a:cs typeface="Calibri"/>
              </a:rPr>
              <a:t>the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0" normalizeH="0" baseline="0" noProof="0" dirty="0">
                <a:ln>
                  <a:noFill/>
                </a:ln>
                <a:solidFill>
                  <a:prstClr val="black"/>
                </a:solidFill>
                <a:effectLst/>
                <a:uLnTx/>
                <a:uFillTx/>
                <a:latin typeface="Calibri"/>
                <a:ea typeface="+mn-ea"/>
                <a:cs typeface="Calibri"/>
              </a:rPr>
              <a:t>but </a:t>
            </a:r>
            <a:r>
              <a:rPr kumimoji="0" sz="1800" b="1" i="0" u="none" strike="noStrike" kern="1200" cap="none" spc="-15" normalizeH="0" baseline="0" noProof="0" dirty="0">
                <a:ln>
                  <a:noFill/>
                </a:ln>
                <a:solidFill>
                  <a:prstClr val="black"/>
                </a:solidFill>
                <a:effectLst/>
                <a:uLnTx/>
                <a:uFillTx/>
                <a:latin typeface="Calibri"/>
                <a:ea typeface="+mn-ea"/>
                <a:cs typeface="Calibri"/>
              </a:rPr>
              <a:t>you </a:t>
            </a:r>
            <a:r>
              <a:rPr kumimoji="0" sz="1800" b="1" i="0" u="none" strike="noStrike" kern="1200" cap="none" spc="-5" normalizeH="0" baseline="0" noProof="0" dirty="0">
                <a:ln>
                  <a:noFill/>
                </a:ln>
                <a:solidFill>
                  <a:prstClr val="black"/>
                </a:solidFill>
                <a:effectLst/>
                <a:uLnTx/>
                <a:uFillTx/>
                <a:latin typeface="Calibri"/>
                <a:ea typeface="+mn-ea"/>
                <a:cs typeface="Calibri"/>
              </a:rPr>
              <a:t>can also </a:t>
            </a:r>
            <a:r>
              <a:rPr kumimoji="0" sz="1800" b="1" i="0" u="none" strike="noStrike" kern="1200" cap="none" spc="-10" normalizeH="0" baseline="0" noProof="0" dirty="0">
                <a:ln>
                  <a:noFill/>
                </a:ln>
                <a:solidFill>
                  <a:prstClr val="black"/>
                </a:solidFill>
                <a:effectLst/>
                <a:uLnTx/>
                <a:uFillTx/>
                <a:latin typeface="Calibri"/>
                <a:ea typeface="+mn-ea"/>
                <a:cs typeface="Calibri"/>
              </a:rPr>
              <a:t>use </a:t>
            </a:r>
            <a:r>
              <a:rPr kumimoji="0" sz="1800" b="1" i="0" u="none" strike="noStrike" kern="1200" cap="none" spc="-5" normalizeH="0" baseline="0" noProof="0" dirty="0">
                <a:ln>
                  <a:noFill/>
                </a:ln>
                <a:solidFill>
                  <a:prstClr val="black"/>
                </a:solidFill>
                <a:effectLst/>
                <a:uLnTx/>
                <a:uFillTx/>
                <a:latin typeface="Calibri"/>
                <a:ea typeface="+mn-ea"/>
                <a:cs typeface="Calibri"/>
              </a:rPr>
              <a:t>them </a:t>
            </a:r>
            <a:r>
              <a:rPr kumimoji="0" sz="1800" b="1" i="0" u="none" strike="noStrike" kern="1200" cap="none" spc="-10" normalizeH="0" baseline="0" noProof="0" dirty="0">
                <a:ln>
                  <a:noFill/>
                </a:ln>
                <a:solidFill>
                  <a:prstClr val="black"/>
                </a:solidFill>
                <a:effectLst/>
                <a:uLnTx/>
                <a:uFillTx/>
                <a:latin typeface="Calibri"/>
                <a:ea typeface="+mn-ea"/>
                <a:cs typeface="Calibri"/>
              </a:rPr>
              <a:t>for machine learning problems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especially </a:t>
            </a:r>
            <a:r>
              <a:rPr kumimoji="0" sz="1800" b="0" i="0" u="none" strike="noStrike" kern="1200" cap="none" spc="0" normalizeH="0" baseline="0" noProof="0" dirty="0">
                <a:ln>
                  <a:noFill/>
                </a:ln>
                <a:solidFill>
                  <a:prstClr val="black"/>
                </a:solidFill>
                <a:effectLst/>
                <a:uLnTx/>
                <a:uFillTx/>
                <a:latin typeface="Calibri"/>
                <a:ea typeface="+mn-ea"/>
                <a:cs typeface="Calibri"/>
              </a:rPr>
              <a:t>when </a:t>
            </a:r>
            <a:r>
              <a:rPr kumimoji="0" sz="1800" b="0" i="0" u="none" strike="noStrike" kern="1200" cap="none" spc="-5" normalizeH="0" baseline="0" noProof="0" dirty="0">
                <a:ln>
                  <a:noFill/>
                </a:ln>
                <a:solidFill>
                  <a:prstClr val="black"/>
                </a:solidFill>
                <a:effectLst/>
                <a:uLnTx/>
                <a:uFillTx/>
                <a:latin typeface="Calibri"/>
                <a:ea typeface="+mn-ea"/>
                <a:cs typeface="Calibri"/>
              </a:rPr>
              <a:t>dealing with numerical </a:t>
            </a:r>
            <a:r>
              <a:rPr kumimoji="0" sz="1800" b="0" i="0" u="none" strike="noStrike" kern="1200" cap="none" spc="-10" normalizeH="0" baseline="0" noProof="0" dirty="0">
                <a:ln>
                  <a:noFill/>
                </a:ln>
                <a:solidFill>
                  <a:prstClr val="black"/>
                </a:solidFill>
                <a:effectLst/>
                <a:uLnTx/>
                <a:uFillTx/>
                <a:latin typeface="Calibri"/>
                <a:ea typeface="+mn-ea"/>
                <a:cs typeface="Calibri"/>
              </a:rPr>
              <a:t>data.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useful</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for</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understanding</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the</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5" normalizeH="0" baseline="0" noProof="0" dirty="0">
                <a:ln>
                  <a:noFill/>
                </a:ln>
                <a:solidFill>
                  <a:prstClr val="black"/>
                </a:solidFill>
                <a:effectLst/>
                <a:uLnTx/>
                <a:uFillTx/>
                <a:latin typeface="Calibri"/>
                <a:ea typeface="+mn-ea"/>
                <a:cs typeface="Calibri"/>
              </a:rPr>
              <a:t>wrangling,</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plotting</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visualizing</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 typeface="Arial MT"/>
              <a:buChar char="•"/>
              <a:tabLst/>
              <a:defRPr/>
            </a:pPr>
            <a:endParaRPr kumimoji="0" sz="185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1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1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very</a:t>
            </a:r>
            <a:r>
              <a:rPr kumimoji="0" sz="1800" b="0" i="0" u="none" strike="noStrike" kern="1200" cap="none" spc="10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important</a:t>
            </a:r>
            <a:r>
              <a:rPr kumimoji="0" sz="1800" b="0" i="0" u="none" strike="noStrike" kern="1200" cap="none" spc="9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It’s</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pretty</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much</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00" normalizeH="0" baseline="0" noProof="0" dirty="0">
                <a:ln>
                  <a:noFill/>
                </a:ln>
                <a:solidFill>
                  <a:prstClr val="black"/>
                </a:solidFill>
                <a:effectLst/>
                <a:uLnTx/>
                <a:uFillTx/>
                <a:latin typeface="Calibri"/>
                <a:ea typeface="+mn-ea"/>
                <a:cs typeface="Calibri"/>
              </a:rPr>
              <a:t> </a:t>
            </a:r>
            <a:r>
              <a:rPr kumimoji="0" sz="1800" b="0" i="1" u="none" strike="noStrike" kern="1200" cap="none" spc="-5" normalizeH="0" baseline="0" noProof="0" dirty="0">
                <a:ln>
                  <a:noFill/>
                </a:ln>
                <a:solidFill>
                  <a:prstClr val="black"/>
                </a:solidFill>
                <a:effectLst/>
                <a:uLnTx/>
                <a:uFillTx/>
                <a:latin typeface="Calibri"/>
                <a:ea typeface="+mn-ea"/>
                <a:cs typeface="Calibri"/>
              </a:rPr>
              <a:t>de</a:t>
            </a:r>
            <a:r>
              <a:rPr kumimoji="0" sz="1800" b="0" i="1" u="none" strike="noStrike" kern="1200" cap="none" spc="110" normalizeH="0" baseline="0" noProof="0" dirty="0">
                <a:ln>
                  <a:noFill/>
                </a:ln>
                <a:solidFill>
                  <a:prstClr val="black"/>
                </a:solidFill>
                <a:effectLst/>
                <a:uLnTx/>
                <a:uFillTx/>
                <a:latin typeface="Calibri"/>
                <a:ea typeface="+mn-ea"/>
                <a:cs typeface="Calibri"/>
              </a:rPr>
              <a:t> </a:t>
            </a:r>
            <a:r>
              <a:rPr kumimoji="0" sz="1800" b="0" i="1" u="none" strike="noStrike" kern="1200" cap="none" spc="-15" normalizeH="0" baseline="0" noProof="0" dirty="0">
                <a:ln>
                  <a:noFill/>
                </a:ln>
                <a:solidFill>
                  <a:prstClr val="black"/>
                </a:solidFill>
                <a:effectLst/>
                <a:uLnTx/>
                <a:uFillTx/>
                <a:latin typeface="Calibri"/>
                <a:ea typeface="+mn-ea"/>
                <a:cs typeface="Calibri"/>
              </a:rPr>
              <a:t>facto</a:t>
            </a:r>
            <a:r>
              <a:rPr kumimoji="0" sz="1800" b="0" i="1"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1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most</a:t>
            </a:r>
            <a:r>
              <a:rPr kumimoji="0" sz="1800" b="0" i="0" u="none" strike="noStrike" kern="1200" cap="none" spc="9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tabular</a:t>
            </a:r>
            <a:r>
              <a:rPr kumimoji="0" sz="1800" b="0" i="0" u="none" strike="noStrike" kern="1200" cap="none" spc="1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9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14"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what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0" algn="just"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we</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use</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for statistics</a:t>
            </a:r>
            <a:r>
              <a:rPr kumimoji="0" sz="1800" b="0" i="0" u="none" strike="noStrike" kern="1200" cap="none" spc="-1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5080" lvl="0" indent="-342900" algn="just" defTabSz="914400" rtl="0" eaLnBrk="1" fontAlgn="auto" latinLnBrk="0" hangingPunct="1">
              <a:lnSpc>
                <a:spcPct val="150000"/>
              </a:lnSpc>
              <a:spcBef>
                <a:spcPts val="1200"/>
              </a:spcBef>
              <a:spcAft>
                <a:spcPts val="0"/>
              </a:spcAft>
              <a:buClrTx/>
              <a:buSzTx/>
              <a:buFont typeface="Arial MT"/>
              <a:buChar char="•"/>
              <a:tabLst>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Note </a:t>
            </a:r>
            <a:r>
              <a:rPr kumimoji="0" sz="1800" b="0" i="0" u="none" strike="noStrike" kern="1200" cap="none" spc="-5" normalizeH="0" baseline="0" noProof="0" dirty="0">
                <a:ln>
                  <a:noFill/>
                </a:ln>
                <a:solidFill>
                  <a:prstClr val="black"/>
                </a:solidFill>
                <a:effectLst/>
                <a:uLnTx/>
                <a:uFillTx/>
                <a:latin typeface="Calibri"/>
                <a:ea typeface="+mn-ea"/>
                <a:cs typeface="Calibri"/>
              </a:rPr>
              <a:t>that </a:t>
            </a:r>
            <a:r>
              <a:rPr kumimoji="0" sz="1800" b="0" i="0" u="none" strike="noStrike" kern="1200" cap="none" spc="-15" normalizeH="0" baseline="0" noProof="0" dirty="0">
                <a:ln>
                  <a:noFill/>
                </a:ln>
                <a:solidFill>
                  <a:prstClr val="black"/>
                </a:solidFill>
                <a:effectLst/>
                <a:uLnTx/>
                <a:uFillTx/>
                <a:latin typeface="Calibri"/>
                <a:ea typeface="+mn-ea"/>
                <a:cs typeface="Calibri"/>
              </a:rPr>
              <a:t>for data</a:t>
            </a:r>
            <a:r>
              <a:rPr kumimoji="0" sz="1800" b="0" i="0" u="none" strike="noStrike" kern="1200" cap="none" spc="-10" normalizeH="0" baseline="0" noProof="0" dirty="0">
                <a:ln>
                  <a:noFill/>
                </a:ln>
                <a:solidFill>
                  <a:prstClr val="black"/>
                </a:solidFill>
                <a:effectLst/>
                <a:uLnTx/>
                <a:uFillTx/>
                <a:latin typeface="Calibri"/>
                <a:ea typeface="+mn-ea"/>
                <a:cs typeface="Calibri"/>
              </a:rPr>
              <a:t> frames, there </a:t>
            </a:r>
            <a:r>
              <a:rPr kumimoji="0" sz="1800" b="0" i="0" u="none" strike="noStrike" kern="1200" cap="none" spc="-5" normalizeH="0" baseline="0" noProof="0" dirty="0">
                <a:ln>
                  <a:noFill/>
                </a:ln>
                <a:solidFill>
                  <a:prstClr val="black"/>
                </a:solidFill>
                <a:effectLst/>
                <a:uLnTx/>
                <a:uFillTx/>
                <a:latin typeface="Calibri"/>
                <a:ea typeface="+mn-ea"/>
                <a:cs typeface="Calibri"/>
              </a:rPr>
              <a:t>is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separate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 </a:t>
            </a:r>
            <a:r>
              <a:rPr kumimoji="0" sz="1800" b="0" i="0" u="none" strike="noStrike" kern="1200" cap="none" spc="-15" normalizeH="0" baseline="0" noProof="0" dirty="0">
                <a:ln>
                  <a:noFill/>
                </a:ln>
                <a:solidFill>
                  <a:prstClr val="black"/>
                </a:solidFill>
                <a:effectLst/>
                <a:uLnTx/>
                <a:uFillTx/>
                <a:latin typeface="Calibri"/>
                <a:ea typeface="+mn-ea"/>
                <a:cs typeface="Calibri"/>
              </a:rPr>
              <a:t>for </a:t>
            </a:r>
            <a:r>
              <a:rPr kumimoji="0" sz="1800" b="0" i="0" u="none" strike="noStrike" kern="1200" cap="none" spc="-10" normalizeH="0" baseline="0" noProof="0" dirty="0">
                <a:ln>
                  <a:noFill/>
                </a:ln>
                <a:solidFill>
                  <a:prstClr val="black"/>
                </a:solidFill>
                <a:effectLst/>
                <a:uLnTx/>
                <a:uFillTx/>
                <a:latin typeface="Calibri"/>
                <a:ea typeface="+mn-ea"/>
                <a:cs typeface="Calibri"/>
              </a:rPr>
              <a:t>setting</a:t>
            </a:r>
            <a:r>
              <a:rPr kumimoji="0" sz="1800" b="0" i="0" u="none" strike="noStrike" kern="1200" cap="none" spc="38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15" normalizeH="0" baseline="0" noProof="0" dirty="0">
                <a:ln>
                  <a:noFill/>
                </a:ln>
                <a:solidFill>
                  <a:prstClr val="black"/>
                </a:solidFill>
                <a:effectLst/>
                <a:uLnTx/>
                <a:uFillTx/>
                <a:latin typeface="Calibri"/>
                <a:ea typeface="+mn-ea"/>
                <a:cs typeface="Calibri"/>
              </a:rPr>
              <a:t>row</a:t>
            </a:r>
            <a:r>
              <a:rPr kumimoji="0" sz="1800" b="0" i="0" u="none" strike="noStrike" kern="1200" cap="none" spc="37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names, the </a:t>
            </a:r>
            <a:r>
              <a:rPr kumimoji="0" sz="1800" b="1" i="0" u="none" strike="noStrike" kern="1200" cap="none" spc="-20" normalizeH="0" baseline="0" noProof="0" dirty="0">
                <a:ln>
                  <a:noFill/>
                </a:ln>
                <a:solidFill>
                  <a:prstClr val="black"/>
                </a:solidFill>
                <a:effectLst/>
                <a:uLnTx/>
                <a:uFillTx/>
                <a:latin typeface="Calibri"/>
                <a:ea typeface="+mn-ea"/>
                <a:cs typeface="Calibri"/>
              </a:rPr>
              <a:t>row.names()</a:t>
            </a:r>
            <a:r>
              <a:rPr kumimoji="0" sz="1800" b="1" i="0" u="none" strike="noStrike" kern="1200" cap="none" spc="37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function</a:t>
            </a:r>
            <a:r>
              <a:rPr kumimoji="0" sz="1800" b="0" i="0" u="none" strike="noStrike" kern="1200" cap="none" spc="-10" normalizeH="0" baseline="0" noProof="0" dirty="0">
                <a:ln>
                  <a:noFill/>
                </a:ln>
                <a:solidFill>
                  <a:prstClr val="black"/>
                </a:solidFill>
                <a:effectLst/>
                <a:uLnTx/>
                <a:uFillTx/>
                <a:latin typeface="Calibri"/>
                <a:ea typeface="+mn-ea"/>
                <a:cs typeface="Calibri"/>
              </a:rPr>
              <a:t>. Also, </a:t>
            </a:r>
            <a:r>
              <a:rPr kumimoji="0" sz="1800" b="0" i="0" u="none" strike="noStrike" kern="1200" cap="none" spc="-15" normalizeH="0" baseline="0" noProof="0" dirty="0">
                <a:ln>
                  <a:noFill/>
                </a:ln>
                <a:solidFill>
                  <a:prstClr val="black"/>
                </a:solidFill>
                <a:effectLst/>
                <a:uLnTx/>
                <a:uFillTx/>
                <a:latin typeface="Calibri"/>
                <a:ea typeface="+mn-ea"/>
                <a:cs typeface="Calibri"/>
              </a:rPr>
              <a:t>data </a:t>
            </a:r>
            <a:r>
              <a:rPr kumimoji="0" sz="1800" b="0" i="0" u="none" strike="noStrike" kern="1200" cap="none" spc="-10" normalizeH="0" baseline="0" noProof="0" dirty="0">
                <a:ln>
                  <a:noFill/>
                </a:ln>
                <a:solidFill>
                  <a:prstClr val="black"/>
                </a:solidFill>
                <a:effectLst/>
                <a:uLnTx/>
                <a:uFillTx/>
                <a:latin typeface="Calibri"/>
                <a:ea typeface="+mn-ea"/>
                <a:cs typeface="Calibri"/>
              </a:rPr>
              <a:t> frames </a:t>
            </a:r>
            <a:r>
              <a:rPr kumimoji="0" sz="1800" b="0" i="0" u="none" strike="noStrike" kern="1200" cap="none" spc="0" normalizeH="0" baseline="0" noProof="0" dirty="0">
                <a:ln>
                  <a:noFill/>
                </a:ln>
                <a:solidFill>
                  <a:prstClr val="black"/>
                </a:solidFill>
                <a:effectLst/>
                <a:uLnTx/>
                <a:uFillTx/>
                <a:latin typeface="Calibri"/>
                <a:ea typeface="+mn-ea"/>
                <a:cs typeface="Calibri"/>
              </a:rPr>
              <a:t>do </a:t>
            </a:r>
            <a:r>
              <a:rPr kumimoji="0" sz="1800" b="0" i="0" u="none" strike="noStrike" kern="1200" cap="none" spc="-5" normalizeH="0" baseline="0" noProof="0" dirty="0">
                <a:ln>
                  <a:noFill/>
                </a:ln>
                <a:solidFill>
                  <a:prstClr val="black"/>
                </a:solidFill>
                <a:effectLst/>
                <a:uLnTx/>
                <a:uFillTx/>
                <a:latin typeface="Calibri"/>
                <a:ea typeface="+mn-ea"/>
                <a:cs typeface="Calibri"/>
              </a:rPr>
              <a:t>not </a:t>
            </a:r>
            <a:r>
              <a:rPr kumimoji="0" sz="1800" b="0" i="0" u="none" strike="noStrike" kern="1200" cap="none" spc="-10" normalizeH="0" baseline="0" noProof="0" dirty="0">
                <a:ln>
                  <a:noFill/>
                </a:ln>
                <a:solidFill>
                  <a:prstClr val="black"/>
                </a:solidFill>
                <a:effectLst/>
                <a:uLnTx/>
                <a:uFillTx/>
                <a:latin typeface="Calibri"/>
                <a:ea typeface="+mn-ea"/>
                <a:cs typeface="Calibri"/>
              </a:rPr>
              <a:t>have column </a:t>
            </a:r>
            <a:r>
              <a:rPr kumimoji="0" sz="1800" b="0" i="0" u="none" strike="noStrike" kern="1200" cap="none" spc="-5" normalizeH="0" baseline="0" noProof="0" dirty="0">
                <a:ln>
                  <a:noFill/>
                </a:ln>
                <a:solidFill>
                  <a:prstClr val="black"/>
                </a:solidFill>
                <a:effectLst/>
                <a:uLnTx/>
                <a:uFillTx/>
                <a:latin typeface="Calibri"/>
                <a:ea typeface="+mn-ea"/>
                <a:cs typeface="Calibri"/>
              </a:rPr>
              <a:t>names, they </a:t>
            </a:r>
            <a:r>
              <a:rPr kumimoji="0" sz="1800" b="0" i="0" u="none" strike="noStrike" kern="1200" cap="none" spc="-10" normalizeH="0" baseline="0" noProof="0" dirty="0">
                <a:ln>
                  <a:noFill/>
                </a:ln>
                <a:solidFill>
                  <a:prstClr val="black"/>
                </a:solidFill>
                <a:effectLst/>
                <a:uLnTx/>
                <a:uFillTx/>
                <a:latin typeface="Calibri"/>
                <a:ea typeface="+mn-ea"/>
                <a:cs typeface="Calibri"/>
              </a:rPr>
              <a:t>just </a:t>
            </a:r>
            <a:r>
              <a:rPr kumimoji="0" sz="1800" b="0" i="0" u="none" strike="noStrike" kern="1200" cap="none" spc="-20" normalizeH="0" baseline="0" noProof="0" dirty="0">
                <a:ln>
                  <a:noFill/>
                </a:ln>
                <a:solidFill>
                  <a:prstClr val="black"/>
                </a:solidFill>
                <a:effectLst/>
                <a:uLnTx/>
                <a:uFillTx/>
                <a:latin typeface="Calibri"/>
                <a:ea typeface="+mn-ea"/>
                <a:cs typeface="Calibri"/>
              </a:rPr>
              <a:t>have </a:t>
            </a:r>
            <a:r>
              <a:rPr kumimoji="0" sz="1800" b="0" i="0" u="none" strike="noStrike" kern="1200" cap="none" spc="-5" normalizeH="0" baseline="0" noProof="0" dirty="0">
                <a:ln>
                  <a:noFill/>
                </a:ln>
                <a:solidFill>
                  <a:prstClr val="black"/>
                </a:solidFill>
                <a:effectLst/>
                <a:uLnTx/>
                <a:uFillTx/>
                <a:latin typeface="Calibri"/>
                <a:ea typeface="+mn-ea"/>
                <a:cs typeface="Calibri"/>
              </a:rPr>
              <a:t>names </a:t>
            </a:r>
            <a:r>
              <a:rPr kumimoji="0" sz="1800" b="0" i="0" u="none" strike="noStrike" kern="1200" cap="none" spc="-20" normalizeH="0" baseline="0" noProof="0" dirty="0">
                <a:ln>
                  <a:noFill/>
                </a:ln>
                <a:solidFill>
                  <a:prstClr val="black"/>
                </a:solidFill>
                <a:effectLst/>
                <a:uLnTx/>
                <a:uFillTx/>
                <a:latin typeface="Calibri"/>
                <a:ea typeface="+mn-ea"/>
                <a:cs typeface="Calibri"/>
              </a:rPr>
              <a:t>(like </a:t>
            </a:r>
            <a:r>
              <a:rPr kumimoji="0" sz="1800" b="0" i="0" u="none" strike="noStrike" kern="1200" cap="none" spc="-5" normalizeH="0" baseline="0" noProof="0" dirty="0">
                <a:ln>
                  <a:noFill/>
                </a:ln>
                <a:solidFill>
                  <a:prstClr val="black"/>
                </a:solidFill>
                <a:effectLst/>
                <a:uLnTx/>
                <a:uFillTx/>
                <a:latin typeface="Calibri"/>
                <a:ea typeface="+mn-ea"/>
                <a:cs typeface="Calibri"/>
              </a:rPr>
              <a:t>lists). </a:t>
            </a:r>
            <a:r>
              <a:rPr kumimoji="0" sz="1800" b="0" i="0" u="none" strike="noStrike" kern="1200" cap="none" spc="0" normalizeH="0" baseline="0" noProof="0" dirty="0">
                <a:ln>
                  <a:noFill/>
                </a:ln>
                <a:solidFill>
                  <a:prstClr val="black"/>
                </a:solidFill>
                <a:effectLst/>
                <a:uLnTx/>
                <a:uFillTx/>
                <a:latin typeface="Calibri"/>
                <a:ea typeface="+mn-ea"/>
                <a:cs typeface="Calibri"/>
              </a:rPr>
              <a:t>So </a:t>
            </a:r>
            <a:r>
              <a:rPr kumimoji="0" sz="1800" b="0" i="0" u="none" strike="noStrike" kern="1200" cap="none" spc="-10" normalizeH="0" baseline="0" noProof="0" dirty="0">
                <a:ln>
                  <a:noFill/>
                </a:ln>
                <a:solidFill>
                  <a:prstClr val="black"/>
                </a:solidFill>
                <a:effectLst/>
                <a:uLnTx/>
                <a:uFillTx/>
                <a:latin typeface="Calibri"/>
                <a:ea typeface="+mn-ea"/>
                <a:cs typeface="Calibri"/>
              </a:rPr>
              <a:t>to </a:t>
            </a:r>
            <a:r>
              <a:rPr kumimoji="0" sz="1800" b="0" i="0" u="none" strike="noStrike" kern="1200" cap="none" spc="-5" normalizeH="0" baseline="0" noProof="0" dirty="0">
                <a:ln>
                  <a:noFill/>
                </a:ln>
                <a:solidFill>
                  <a:prstClr val="black"/>
                </a:solidFill>
                <a:effectLst/>
                <a:uLnTx/>
                <a:uFillTx/>
                <a:latin typeface="Calibri"/>
                <a:ea typeface="+mn-ea"/>
                <a:cs typeface="Calibri"/>
              </a:rPr>
              <a:t>set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10" normalizeH="0" baseline="0" noProof="0" dirty="0">
                <a:ln>
                  <a:noFill/>
                </a:ln>
                <a:solidFill>
                  <a:prstClr val="black"/>
                </a:solidFill>
                <a:effectLst/>
                <a:uLnTx/>
                <a:uFillTx/>
                <a:latin typeface="Calibri"/>
                <a:ea typeface="+mn-ea"/>
                <a:cs typeface="Calibri"/>
              </a:rPr>
              <a:t>column </a:t>
            </a:r>
            <a:r>
              <a:rPr kumimoji="0" sz="1800" b="0" i="0" u="none" strike="noStrike" kern="1200" cap="none" spc="-5" normalizeH="0" baseline="0" noProof="0" dirty="0">
                <a:ln>
                  <a:noFill/>
                </a:ln>
                <a:solidFill>
                  <a:prstClr val="black"/>
                </a:solidFill>
                <a:effectLst/>
                <a:uLnTx/>
                <a:uFillTx/>
                <a:latin typeface="Calibri"/>
                <a:ea typeface="+mn-ea"/>
                <a:cs typeface="Calibri"/>
              </a:rPr>
              <a:t>names of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data </a:t>
            </a:r>
            <a:r>
              <a:rPr kumimoji="0" sz="1800" b="0" i="0" u="none" strike="noStrike" kern="1200" cap="none" spc="-10" normalizeH="0" baseline="0" noProof="0" dirty="0">
                <a:ln>
                  <a:noFill/>
                </a:ln>
                <a:solidFill>
                  <a:prstClr val="black"/>
                </a:solidFill>
                <a:effectLst/>
                <a:uLnTx/>
                <a:uFillTx/>
                <a:latin typeface="Calibri"/>
                <a:ea typeface="+mn-ea"/>
                <a:cs typeface="Calibri"/>
              </a:rPr>
              <a:t>frame just </a:t>
            </a:r>
            <a:r>
              <a:rPr kumimoji="0" sz="1800" b="0" i="0" u="none" strike="noStrike" kern="1200" cap="none" spc="-5" normalizeH="0" baseline="0" noProof="0" dirty="0">
                <a:ln>
                  <a:noFill/>
                </a:ln>
                <a:solidFill>
                  <a:prstClr val="black"/>
                </a:solidFill>
                <a:effectLst/>
                <a:uLnTx/>
                <a:uFillTx/>
                <a:latin typeface="Calibri"/>
                <a:ea typeface="+mn-ea"/>
                <a:cs typeface="Calibri"/>
              </a:rPr>
              <a:t>use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names()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
        <p:nvSpPr>
          <p:cNvPr id="4" name="object 4"/>
          <p:cNvSpPr/>
          <p:nvPr/>
        </p:nvSpPr>
        <p:spPr>
          <a:xfrm>
            <a:off x="2171700" y="4545037"/>
            <a:ext cx="7334250" cy="1437640"/>
          </a:xfrm>
          <a:custGeom>
            <a:avLst/>
            <a:gdLst/>
            <a:ahLst/>
            <a:cxnLst/>
            <a:rect l="l" t="t" r="r" b="b"/>
            <a:pathLst>
              <a:path w="7334250" h="1437639">
                <a:moveTo>
                  <a:pt x="7334250" y="0"/>
                </a:moveTo>
                <a:lnTo>
                  <a:pt x="4889500" y="0"/>
                </a:lnTo>
                <a:lnTo>
                  <a:pt x="2444750" y="0"/>
                </a:lnTo>
                <a:lnTo>
                  <a:pt x="0" y="0"/>
                </a:lnTo>
                <a:lnTo>
                  <a:pt x="0" y="718591"/>
                </a:lnTo>
                <a:lnTo>
                  <a:pt x="0" y="1437195"/>
                </a:lnTo>
                <a:lnTo>
                  <a:pt x="2444750" y="1437195"/>
                </a:lnTo>
                <a:lnTo>
                  <a:pt x="4889500" y="1437195"/>
                </a:lnTo>
                <a:lnTo>
                  <a:pt x="7334250" y="1437195"/>
                </a:lnTo>
                <a:lnTo>
                  <a:pt x="7334250" y="718604"/>
                </a:lnTo>
                <a:lnTo>
                  <a:pt x="733425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5"/>
          <p:cNvGraphicFramePr>
            <a:graphicFrameLocks noGrp="1"/>
          </p:cNvGraphicFramePr>
          <p:nvPr/>
        </p:nvGraphicFramePr>
        <p:xfrm>
          <a:off x="2171700" y="4540313"/>
          <a:ext cx="7333614" cy="2155761"/>
        </p:xfrm>
        <a:graphic>
          <a:graphicData uri="http://schemas.openxmlformats.org/drawingml/2006/table">
            <a:tbl>
              <a:tblPr firstRow="1" bandRow="1">
                <a:tableStyleId>{2D5ABB26-0587-4C30-8999-92F81FD0307C}</a:tableStyleId>
              </a:tblPr>
              <a:tblGrid>
                <a:gridCol w="1853564">
                  <a:extLst>
                    <a:ext uri="{9D8B030D-6E8A-4147-A177-3AD203B41FA5}">
                      <a16:colId xmlns:a16="http://schemas.microsoft.com/office/drawing/2014/main" val="20000"/>
                    </a:ext>
                  </a:extLst>
                </a:gridCol>
                <a:gridCol w="2805430">
                  <a:extLst>
                    <a:ext uri="{9D8B030D-6E8A-4147-A177-3AD203B41FA5}">
                      <a16:colId xmlns:a16="http://schemas.microsoft.com/office/drawing/2014/main" val="20001"/>
                    </a:ext>
                  </a:extLst>
                </a:gridCol>
                <a:gridCol w="2674620">
                  <a:extLst>
                    <a:ext uri="{9D8B030D-6E8A-4147-A177-3AD203B41FA5}">
                      <a16:colId xmlns:a16="http://schemas.microsoft.com/office/drawing/2014/main" val="20002"/>
                    </a:ext>
                  </a:extLst>
                </a:gridCol>
              </a:tblGrid>
              <a:tr h="718566">
                <a:tc>
                  <a:txBody>
                    <a:bodyPr/>
                    <a:lstStyle/>
                    <a:p>
                      <a:pPr>
                        <a:lnSpc>
                          <a:spcPct val="100000"/>
                        </a:lnSpc>
                        <a:spcBef>
                          <a:spcPts val="25"/>
                        </a:spcBef>
                      </a:pPr>
                      <a:endParaRPr sz="1400">
                        <a:latin typeface="Times New Roman"/>
                        <a:cs typeface="Times New Roman"/>
                      </a:endParaRPr>
                    </a:p>
                    <a:p>
                      <a:pPr marL="123825">
                        <a:lnSpc>
                          <a:spcPct val="100000"/>
                        </a:lnSpc>
                      </a:pPr>
                      <a:r>
                        <a:rPr sz="1800" b="1" spc="-5" dirty="0">
                          <a:latin typeface="Calibri"/>
                          <a:cs typeface="Calibri"/>
                        </a:rPr>
                        <a:t>Object</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tc>
                  <a:txBody>
                    <a:bodyPr/>
                    <a:lstStyle/>
                    <a:p>
                      <a:pPr>
                        <a:lnSpc>
                          <a:spcPct val="100000"/>
                        </a:lnSpc>
                        <a:spcBef>
                          <a:spcPts val="25"/>
                        </a:spcBef>
                      </a:pPr>
                      <a:endParaRPr sz="1400">
                        <a:latin typeface="Times New Roman"/>
                        <a:cs typeface="Times New Roman"/>
                      </a:endParaRPr>
                    </a:p>
                    <a:p>
                      <a:pPr marL="715010">
                        <a:lnSpc>
                          <a:spcPct val="100000"/>
                        </a:lnSpc>
                      </a:pPr>
                      <a:r>
                        <a:rPr sz="1800" b="1" spc="-5" dirty="0">
                          <a:latin typeface="Calibri"/>
                          <a:cs typeface="Calibri"/>
                        </a:rPr>
                        <a:t>Set</a:t>
                      </a:r>
                      <a:r>
                        <a:rPr sz="1800" b="1" spc="-35" dirty="0">
                          <a:latin typeface="Calibri"/>
                          <a:cs typeface="Calibri"/>
                        </a:rPr>
                        <a:t> </a:t>
                      </a:r>
                      <a:r>
                        <a:rPr sz="1800" b="1" spc="-5" dirty="0">
                          <a:latin typeface="Calibri"/>
                          <a:cs typeface="Calibri"/>
                        </a:rPr>
                        <a:t>column</a:t>
                      </a:r>
                      <a:r>
                        <a:rPr sz="1800" b="1" spc="-50" dirty="0">
                          <a:latin typeface="Calibri"/>
                          <a:cs typeface="Calibri"/>
                        </a:rPr>
                        <a:t> </a:t>
                      </a:r>
                      <a:r>
                        <a:rPr sz="1800" b="1" dirty="0">
                          <a:latin typeface="Calibri"/>
                          <a:cs typeface="Calibri"/>
                        </a:rPr>
                        <a:t>names</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tc>
                  <a:txBody>
                    <a:bodyPr/>
                    <a:lstStyle/>
                    <a:p>
                      <a:pPr>
                        <a:lnSpc>
                          <a:spcPct val="100000"/>
                        </a:lnSpc>
                        <a:spcBef>
                          <a:spcPts val="25"/>
                        </a:spcBef>
                      </a:pPr>
                      <a:endParaRPr sz="1400">
                        <a:latin typeface="Times New Roman"/>
                        <a:cs typeface="Times New Roman"/>
                      </a:endParaRPr>
                    </a:p>
                    <a:p>
                      <a:pPr marL="354330">
                        <a:lnSpc>
                          <a:spcPct val="100000"/>
                        </a:lnSpc>
                      </a:pPr>
                      <a:r>
                        <a:rPr sz="1800" b="1" spc="-5" dirty="0">
                          <a:latin typeface="Calibri"/>
                          <a:cs typeface="Calibri"/>
                        </a:rPr>
                        <a:t>Set</a:t>
                      </a:r>
                      <a:r>
                        <a:rPr sz="1800" b="1" spc="-40" dirty="0">
                          <a:latin typeface="Calibri"/>
                          <a:cs typeface="Calibri"/>
                        </a:rPr>
                        <a:t> </a:t>
                      </a:r>
                      <a:r>
                        <a:rPr sz="1800" b="1" spc="-10" dirty="0">
                          <a:latin typeface="Calibri"/>
                          <a:cs typeface="Calibri"/>
                        </a:rPr>
                        <a:t>row</a:t>
                      </a:r>
                      <a:r>
                        <a:rPr sz="1800" b="1" spc="-35" dirty="0">
                          <a:latin typeface="Calibri"/>
                          <a:cs typeface="Calibri"/>
                        </a:rPr>
                        <a:t> </a:t>
                      </a:r>
                      <a:r>
                        <a:rPr sz="1800" b="1" dirty="0">
                          <a:latin typeface="Calibri"/>
                          <a:cs typeface="Calibri"/>
                        </a:rPr>
                        <a:t>names</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0"/>
                  </a:ext>
                </a:extLst>
              </a:tr>
              <a:tr h="718591">
                <a:tc>
                  <a:txBody>
                    <a:bodyPr/>
                    <a:lstStyle/>
                    <a:p>
                      <a:pPr>
                        <a:lnSpc>
                          <a:spcPct val="100000"/>
                        </a:lnSpc>
                        <a:spcBef>
                          <a:spcPts val="25"/>
                        </a:spcBef>
                      </a:pPr>
                      <a:endParaRPr sz="1400">
                        <a:latin typeface="Times New Roman"/>
                        <a:cs typeface="Times New Roman"/>
                      </a:endParaRPr>
                    </a:p>
                    <a:p>
                      <a:pPr marL="123825">
                        <a:lnSpc>
                          <a:spcPct val="100000"/>
                        </a:lnSpc>
                      </a:pPr>
                      <a:r>
                        <a:rPr sz="1800" spc="-15" dirty="0">
                          <a:latin typeface="Calibri"/>
                          <a:cs typeface="Calibri"/>
                        </a:rPr>
                        <a:t>data</a:t>
                      </a:r>
                      <a:r>
                        <a:rPr sz="1800" spc="-30" dirty="0">
                          <a:latin typeface="Calibri"/>
                          <a:cs typeface="Calibri"/>
                        </a:rPr>
                        <a:t> </a:t>
                      </a:r>
                      <a:r>
                        <a:rPr sz="1800" spc="-10" dirty="0">
                          <a:latin typeface="Calibri"/>
                          <a:cs typeface="Calibri"/>
                        </a:rPr>
                        <a:t>frame</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tc>
                  <a:txBody>
                    <a:bodyPr/>
                    <a:lstStyle/>
                    <a:p>
                      <a:pPr>
                        <a:lnSpc>
                          <a:spcPct val="100000"/>
                        </a:lnSpc>
                        <a:spcBef>
                          <a:spcPts val="25"/>
                        </a:spcBef>
                      </a:pPr>
                      <a:endParaRPr sz="1400">
                        <a:latin typeface="Times New Roman"/>
                        <a:cs typeface="Times New Roman"/>
                      </a:endParaRPr>
                    </a:p>
                    <a:p>
                      <a:pPr marL="715010">
                        <a:lnSpc>
                          <a:spcPct val="100000"/>
                        </a:lnSpc>
                      </a:pPr>
                      <a:r>
                        <a:rPr sz="1800" spc="-5" dirty="0">
                          <a:latin typeface="Calibri"/>
                          <a:cs typeface="Calibri"/>
                        </a:rPr>
                        <a:t>names()</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tc>
                  <a:txBody>
                    <a:bodyPr/>
                    <a:lstStyle/>
                    <a:p>
                      <a:pPr>
                        <a:lnSpc>
                          <a:spcPct val="100000"/>
                        </a:lnSpc>
                        <a:spcBef>
                          <a:spcPts val="25"/>
                        </a:spcBef>
                      </a:pPr>
                      <a:endParaRPr sz="1400">
                        <a:latin typeface="Times New Roman"/>
                        <a:cs typeface="Times New Roman"/>
                      </a:endParaRPr>
                    </a:p>
                    <a:p>
                      <a:pPr marL="354330">
                        <a:lnSpc>
                          <a:spcPct val="100000"/>
                        </a:lnSpc>
                      </a:pPr>
                      <a:r>
                        <a:rPr sz="1800" spc="-20" dirty="0">
                          <a:latin typeface="Calibri"/>
                          <a:cs typeface="Calibri"/>
                        </a:rPr>
                        <a:t>row.names()</a:t>
                      </a:r>
                      <a:endParaRPr sz="1800">
                        <a:latin typeface="Calibri"/>
                        <a:cs typeface="Calibri"/>
                      </a:endParaRPr>
                    </a:p>
                  </a:txBody>
                  <a:tcPr marL="0" marR="0" marT="3175" marB="0">
                    <a:lnT w="9525">
                      <a:solidFill>
                        <a:srgbClr val="DDDDDD"/>
                      </a:solidFill>
                      <a:prstDash val="solid"/>
                    </a:lnT>
                    <a:lnB w="9525">
                      <a:solidFill>
                        <a:srgbClr val="DDDDDD"/>
                      </a:solidFill>
                      <a:prstDash val="solid"/>
                    </a:lnB>
                  </a:tcPr>
                </a:tc>
                <a:extLst>
                  <a:ext uri="{0D108BD9-81ED-4DB2-BD59-A6C34878D82A}">
                    <a16:rowId xmlns:a16="http://schemas.microsoft.com/office/drawing/2014/main" val="10001"/>
                  </a:ext>
                </a:extLst>
              </a:tr>
              <a:tr h="718604">
                <a:tc>
                  <a:txBody>
                    <a:bodyPr/>
                    <a:lstStyle/>
                    <a:p>
                      <a:pPr>
                        <a:lnSpc>
                          <a:spcPct val="100000"/>
                        </a:lnSpc>
                        <a:spcBef>
                          <a:spcPts val="25"/>
                        </a:spcBef>
                      </a:pPr>
                      <a:endParaRPr sz="1400">
                        <a:latin typeface="Times New Roman"/>
                        <a:cs typeface="Times New Roman"/>
                      </a:endParaRPr>
                    </a:p>
                    <a:p>
                      <a:pPr marL="123825">
                        <a:lnSpc>
                          <a:spcPct val="100000"/>
                        </a:lnSpc>
                        <a:spcBef>
                          <a:spcPts val="5"/>
                        </a:spcBef>
                      </a:pPr>
                      <a:r>
                        <a:rPr sz="1800" spc="-5" dirty="0">
                          <a:latin typeface="Calibri"/>
                          <a:cs typeface="Calibri"/>
                        </a:rPr>
                        <a:t>matrix</a:t>
                      </a:r>
                      <a:endParaRPr sz="1800">
                        <a:latin typeface="Calibri"/>
                        <a:cs typeface="Calibri"/>
                      </a:endParaRPr>
                    </a:p>
                  </a:txBody>
                  <a:tcPr marL="0" marR="0" marT="3175" marB="0">
                    <a:lnT w="9525">
                      <a:solidFill>
                        <a:srgbClr val="DDDDDD"/>
                      </a:solidFill>
                      <a:prstDash val="solid"/>
                    </a:lnT>
                    <a:lnB w="19050">
                      <a:solidFill>
                        <a:srgbClr val="DDDDDD"/>
                      </a:solidFill>
                      <a:prstDash val="solid"/>
                    </a:lnB>
                    <a:solidFill>
                      <a:srgbClr val="F8F8F8"/>
                    </a:solidFill>
                  </a:tcPr>
                </a:tc>
                <a:tc>
                  <a:txBody>
                    <a:bodyPr/>
                    <a:lstStyle/>
                    <a:p>
                      <a:pPr>
                        <a:lnSpc>
                          <a:spcPct val="100000"/>
                        </a:lnSpc>
                        <a:spcBef>
                          <a:spcPts val="25"/>
                        </a:spcBef>
                      </a:pPr>
                      <a:endParaRPr sz="1400">
                        <a:latin typeface="Times New Roman"/>
                        <a:cs typeface="Times New Roman"/>
                      </a:endParaRPr>
                    </a:p>
                    <a:p>
                      <a:pPr marL="715010">
                        <a:lnSpc>
                          <a:spcPct val="100000"/>
                        </a:lnSpc>
                        <a:spcBef>
                          <a:spcPts val="5"/>
                        </a:spcBef>
                      </a:pPr>
                      <a:r>
                        <a:rPr sz="1800" spc="-5" dirty="0">
                          <a:latin typeface="Calibri"/>
                          <a:cs typeface="Calibri"/>
                        </a:rPr>
                        <a:t>colnames()</a:t>
                      </a:r>
                      <a:endParaRPr sz="1800">
                        <a:latin typeface="Calibri"/>
                        <a:cs typeface="Calibri"/>
                      </a:endParaRPr>
                    </a:p>
                  </a:txBody>
                  <a:tcPr marL="0" marR="0" marT="3175" marB="0">
                    <a:lnT w="9525">
                      <a:solidFill>
                        <a:srgbClr val="DDDDDD"/>
                      </a:solidFill>
                      <a:prstDash val="solid"/>
                    </a:lnT>
                    <a:lnB w="19050">
                      <a:solidFill>
                        <a:srgbClr val="DDDDDD"/>
                      </a:solidFill>
                      <a:prstDash val="solid"/>
                    </a:lnB>
                    <a:solidFill>
                      <a:srgbClr val="F8F8F8"/>
                    </a:solidFill>
                  </a:tcPr>
                </a:tc>
                <a:tc>
                  <a:txBody>
                    <a:bodyPr/>
                    <a:lstStyle/>
                    <a:p>
                      <a:pPr>
                        <a:lnSpc>
                          <a:spcPct val="100000"/>
                        </a:lnSpc>
                        <a:spcBef>
                          <a:spcPts val="25"/>
                        </a:spcBef>
                      </a:pPr>
                      <a:endParaRPr sz="1400">
                        <a:latin typeface="Times New Roman"/>
                        <a:cs typeface="Times New Roman"/>
                      </a:endParaRPr>
                    </a:p>
                    <a:p>
                      <a:pPr marL="354330">
                        <a:lnSpc>
                          <a:spcPct val="100000"/>
                        </a:lnSpc>
                        <a:spcBef>
                          <a:spcPts val="5"/>
                        </a:spcBef>
                      </a:pPr>
                      <a:r>
                        <a:rPr sz="1800" spc="-10" dirty="0">
                          <a:latin typeface="Calibri"/>
                          <a:cs typeface="Calibri"/>
                        </a:rPr>
                        <a:t>rownames()</a:t>
                      </a:r>
                      <a:endParaRPr sz="1800">
                        <a:latin typeface="Calibri"/>
                        <a:cs typeface="Calibri"/>
                      </a:endParaRPr>
                    </a:p>
                  </a:txBody>
                  <a:tcPr marL="0" marR="0" marT="3175" marB="0">
                    <a:lnT w="9525">
                      <a:solidFill>
                        <a:srgbClr val="DDDDDD"/>
                      </a:solidFill>
                      <a:prstDash val="solid"/>
                    </a:lnT>
                    <a:lnB w="19050">
                      <a:solidFill>
                        <a:srgbClr val="DDDDDD"/>
                      </a:solidFill>
                      <a:prstDash val="solid"/>
                    </a:lnB>
                    <a:solidFill>
                      <a:srgbClr val="F8F8F8"/>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35376" y="164718"/>
            <a:ext cx="691769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Data</a:t>
            </a:r>
            <a:r>
              <a:rPr sz="2800" spc="25" dirty="0">
                <a:latin typeface="Arial"/>
                <a:cs typeface="Arial"/>
              </a:rPr>
              <a:t> </a:t>
            </a:r>
            <a:r>
              <a:rPr sz="2800" spc="-5" dirty="0">
                <a:latin typeface="Arial"/>
                <a:cs typeface="Arial"/>
              </a:rPr>
              <a:t>Structures/Data</a:t>
            </a:r>
            <a:r>
              <a:rPr sz="2800" spc="35" dirty="0">
                <a:latin typeface="Arial"/>
                <a:cs typeface="Arial"/>
              </a:rPr>
              <a:t> </a:t>
            </a:r>
            <a:r>
              <a:rPr sz="2800" spc="-5" dirty="0">
                <a:latin typeface="Arial"/>
                <a:cs typeface="Arial"/>
              </a:rPr>
              <a:t>Objects/Data</a:t>
            </a:r>
            <a:r>
              <a:rPr sz="2800" spc="35" dirty="0">
                <a:latin typeface="Arial"/>
                <a:cs typeface="Arial"/>
              </a:rPr>
              <a:t> </a:t>
            </a:r>
            <a:r>
              <a:rPr sz="2800" spc="-55" dirty="0">
                <a:latin typeface="Arial"/>
                <a:cs typeface="Arial"/>
              </a:rPr>
              <a:t>Types</a:t>
            </a:r>
            <a:endParaRPr sz="2800">
              <a:latin typeface="Arial"/>
              <a:cs typeface="Arial"/>
            </a:endParaRPr>
          </a:p>
        </p:txBody>
      </p:sp>
      <p:sp>
        <p:nvSpPr>
          <p:cNvPr id="3" name="object 3"/>
          <p:cNvSpPr txBox="1"/>
          <p:nvPr/>
        </p:nvSpPr>
        <p:spPr>
          <a:xfrm>
            <a:off x="78739" y="649351"/>
            <a:ext cx="12037060" cy="546544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Matrix</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vs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frame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in</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4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just" defTabSz="914400" rtl="0" eaLnBrk="1" fontAlgn="auto" latinLnBrk="0" hangingPunct="1">
              <a:lnSpc>
                <a:spcPct val="100000"/>
              </a:lnSpc>
              <a:spcBef>
                <a:spcPts val="0"/>
              </a:spcBef>
              <a:spcAft>
                <a:spcPts val="0"/>
              </a:spcAft>
              <a:buClrTx/>
              <a:buSzTx/>
              <a:buFont typeface="Arial MT"/>
              <a:buChar char="•"/>
              <a:tabLst>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particular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way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organizing</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computer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so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effectively.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idea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reduce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0" algn="l" defTabSz="914400" rtl="0" eaLnBrk="1" fontAlgn="auto" latinLnBrk="0" hangingPunct="1">
              <a:lnSpc>
                <a:spcPct val="100000"/>
              </a:lnSpc>
              <a:spcBef>
                <a:spcPts val="1085"/>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space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time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complexities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different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tasks.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0" lvl="0" indent="-287020" algn="just" defTabSz="914400" rtl="0" eaLnBrk="1" fontAlgn="auto" latinLnBrk="0" hangingPunct="1">
              <a:lnSpc>
                <a:spcPct val="100000"/>
              </a:lnSpc>
              <a:spcBef>
                <a:spcPts val="1115"/>
              </a:spcBef>
              <a:spcAft>
                <a:spcPts val="0"/>
              </a:spcAft>
              <a:buClrTx/>
              <a:buSzTx/>
              <a:buFont typeface="Arial MT"/>
              <a:buChar char="•"/>
              <a:tabLst>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two</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most important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look</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5" normalizeH="0" baseline="0" noProof="0" dirty="0">
                <a:ln>
                  <a:noFill/>
                </a:ln>
                <a:solidFill>
                  <a:prstClr val="black"/>
                </a:solidFill>
                <a:effectLst/>
                <a:uLnTx/>
                <a:uFillTx/>
                <a:latin typeface="Calibri"/>
                <a:ea typeface="+mn-ea"/>
                <a:cs typeface="Calibri"/>
              </a:rPr>
              <a:t>same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but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different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nature.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5494655" marR="0" lvl="0" indent="0" algn="just" defTabSz="914400" rtl="0" eaLnBrk="1" fontAlgn="auto" latinLnBrk="0" hangingPunct="1">
              <a:lnSpc>
                <a:spcPct val="100000"/>
              </a:lnSpc>
              <a:spcBef>
                <a:spcPts val="780"/>
              </a:spcBef>
              <a:spcAft>
                <a:spcPts val="0"/>
              </a:spcAft>
              <a:buClrTx/>
              <a:buSzTx/>
              <a:buFontTx/>
              <a:buNone/>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Matrix</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in</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5715" lvl="0" indent="-287020" algn="just" defTabSz="914400" rtl="0" eaLnBrk="1" fontAlgn="auto" latinLnBrk="0" hangingPunct="1">
              <a:lnSpc>
                <a:spcPct val="150100"/>
              </a:lnSpc>
              <a:spcBef>
                <a:spcPts val="670"/>
              </a:spcBef>
              <a:spcAft>
                <a:spcPts val="0"/>
              </a:spcAft>
              <a:buClrTx/>
              <a:buSzTx/>
              <a:buFont typeface="Arial MT"/>
              <a:buChar char="•"/>
              <a:tabLst>
                <a:tab pos="29972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It’s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1" i="0" u="none" strike="noStrike" kern="1200" cap="none" spc="-10" normalizeH="0" baseline="0" noProof="0" dirty="0">
                <a:ln>
                  <a:noFill/>
                </a:ln>
                <a:solidFill>
                  <a:prstClr val="black"/>
                </a:solidFill>
                <a:effectLst/>
                <a:uLnTx/>
                <a:uFillTx/>
                <a:latin typeface="Calibri"/>
                <a:ea typeface="+mn-ea"/>
                <a:cs typeface="Calibri"/>
              </a:rPr>
              <a:t>homogeneous collection </a:t>
            </a:r>
            <a:r>
              <a:rPr kumimoji="0" sz="1800" b="1" i="0" u="none" strike="noStrike" kern="1200" cap="none" spc="-5" normalizeH="0" baseline="0" noProof="0" dirty="0">
                <a:ln>
                  <a:noFill/>
                </a:ln>
                <a:solidFill>
                  <a:prstClr val="black"/>
                </a:solidFill>
                <a:effectLst/>
                <a:uLnTx/>
                <a:uFillTx/>
                <a:latin typeface="Calibri"/>
                <a:ea typeface="+mn-ea"/>
                <a:cs typeface="Calibri"/>
              </a:rPr>
              <a:t>of </a:t>
            </a:r>
            <a:r>
              <a:rPr kumimoji="0" sz="1800" b="1" i="0" u="none" strike="noStrike" kern="1200" cap="none" spc="-10" normalizeH="0" baseline="0" noProof="0" dirty="0">
                <a:ln>
                  <a:noFill/>
                </a:ln>
                <a:solidFill>
                  <a:prstClr val="black"/>
                </a:solidFill>
                <a:effectLst/>
                <a:uLnTx/>
                <a:uFillTx/>
                <a:latin typeface="Calibri"/>
                <a:ea typeface="+mn-ea"/>
                <a:cs typeface="Calibri"/>
              </a:rPr>
              <a:t>data sets </a:t>
            </a:r>
            <a:r>
              <a:rPr kumimoji="0" sz="1800" b="0" i="0" u="none" strike="noStrike" kern="1200" cap="none" spc="-5" normalizeH="0" baseline="0" noProof="0" dirty="0">
                <a:ln>
                  <a:noFill/>
                </a:ln>
                <a:solidFill>
                  <a:prstClr val="black"/>
                </a:solidFill>
                <a:effectLst/>
                <a:uLnTx/>
                <a:uFillTx/>
                <a:latin typeface="Calibri"/>
                <a:ea typeface="+mn-ea"/>
                <a:cs typeface="Calibri"/>
              </a:rPr>
              <a:t>which is </a:t>
            </a:r>
            <a:r>
              <a:rPr kumimoji="0" sz="1800" b="0" i="0" u="none" strike="noStrike" kern="1200" cap="none" spc="-10" normalizeH="0" baseline="0" noProof="0" dirty="0">
                <a:ln>
                  <a:noFill/>
                </a:ln>
                <a:solidFill>
                  <a:prstClr val="black"/>
                </a:solidFill>
                <a:effectLst/>
                <a:uLnTx/>
                <a:uFillTx/>
                <a:latin typeface="Calibri"/>
                <a:ea typeface="+mn-ea"/>
                <a:cs typeface="Calibri"/>
              </a:rPr>
              <a:t>arranged </a:t>
            </a:r>
            <a:r>
              <a:rPr kumimoji="0" sz="1800" b="0" i="0" u="none" strike="noStrike" kern="1200" cap="none" spc="-5" normalizeH="0" baseline="0" noProof="0" dirty="0">
                <a:ln>
                  <a:noFill/>
                </a:ln>
                <a:solidFill>
                  <a:prstClr val="black"/>
                </a:solidFill>
                <a:effectLst/>
                <a:uLnTx/>
                <a:uFillTx/>
                <a:latin typeface="Calibri"/>
                <a:ea typeface="+mn-ea"/>
                <a:cs typeface="Calibri"/>
              </a:rPr>
              <a:t>in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two </a:t>
            </a:r>
            <a:r>
              <a:rPr kumimoji="0" sz="1800" b="0" i="0" u="none" strike="noStrike" kern="1200" cap="none" spc="-5" normalizeH="0" baseline="0" noProof="0" dirty="0">
                <a:ln>
                  <a:noFill/>
                </a:ln>
                <a:solidFill>
                  <a:prstClr val="black"/>
                </a:solidFill>
                <a:effectLst/>
                <a:uLnTx/>
                <a:uFillTx/>
                <a:latin typeface="Calibri"/>
                <a:ea typeface="+mn-ea"/>
                <a:cs typeface="Calibri"/>
              </a:rPr>
              <a:t>dimensional rectangular </a:t>
            </a:r>
            <a:r>
              <a:rPr kumimoji="0" sz="1800" b="0" i="0" u="none" strike="noStrike" kern="1200" cap="none" spc="-10" normalizeH="0" baseline="0" noProof="0" dirty="0">
                <a:ln>
                  <a:noFill/>
                </a:ln>
                <a:solidFill>
                  <a:prstClr val="black"/>
                </a:solidFill>
                <a:effectLst/>
                <a:uLnTx/>
                <a:uFillTx/>
                <a:latin typeface="Calibri"/>
                <a:ea typeface="+mn-ea"/>
                <a:cs typeface="Calibri"/>
              </a:rPr>
              <a:t>organisation. </a:t>
            </a:r>
            <a:r>
              <a:rPr kumimoji="0" sz="1800" b="0" i="0" u="none" strike="noStrike" kern="1200" cap="none" spc="-15" normalizeH="0" baseline="0" noProof="0" dirty="0">
                <a:ln>
                  <a:noFill/>
                </a:ln>
                <a:solidFill>
                  <a:prstClr val="black"/>
                </a:solidFill>
                <a:effectLst/>
                <a:uLnTx/>
                <a:uFillTx/>
                <a:latin typeface="Calibri"/>
                <a:ea typeface="+mn-ea"/>
                <a:cs typeface="Calibri"/>
              </a:rPr>
              <a:t>It’s </a:t>
            </a:r>
            <a:r>
              <a:rPr kumimoji="0" sz="1800" b="0" i="0" u="none" strike="noStrike" kern="1200" cap="none" spc="0" normalizeH="0" baseline="0" noProof="0" dirty="0">
                <a:ln>
                  <a:noFill/>
                </a:ln>
                <a:solidFill>
                  <a:prstClr val="black"/>
                </a:solidFill>
                <a:effectLst/>
                <a:uLnTx/>
                <a:uFillTx/>
                <a:latin typeface="Calibri"/>
                <a:ea typeface="+mn-ea"/>
                <a:cs typeface="Calibri"/>
              </a:rPr>
              <a:t>a m*n </a:t>
            </a:r>
            <a:r>
              <a:rPr kumimoji="0" sz="1800" b="0" i="0" u="none" strike="noStrike" kern="1200" cap="none" spc="-20" normalizeH="0" baseline="0" noProof="0" dirty="0">
                <a:ln>
                  <a:noFill/>
                </a:ln>
                <a:solidFill>
                  <a:prstClr val="black"/>
                </a:solidFill>
                <a:effectLst/>
                <a:uLnTx/>
                <a:uFillTx/>
                <a:latin typeface="Calibri"/>
                <a:ea typeface="+mn-ea"/>
                <a:cs typeface="Calibri"/>
              </a:rPr>
              <a:t>array </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 similar </a:t>
            </a:r>
            <a:r>
              <a:rPr kumimoji="0" sz="1800" b="0" i="0" u="none" strike="noStrike" kern="1200" cap="none" spc="-10" normalizeH="0" baseline="0" noProof="0" dirty="0">
                <a:ln>
                  <a:noFill/>
                </a:ln>
                <a:solidFill>
                  <a:prstClr val="black"/>
                </a:solidFill>
                <a:effectLst/>
                <a:uLnTx/>
                <a:uFillTx/>
                <a:latin typeface="Calibri"/>
                <a:ea typeface="+mn-ea"/>
                <a:cs typeface="Calibri"/>
              </a:rPr>
              <a:t>data </a:t>
            </a:r>
            <a:r>
              <a:rPr kumimoji="0" sz="1800" b="0" i="0" u="none" strike="noStrike" kern="1200" cap="none" spc="0" normalizeH="0" baseline="0" noProof="0" dirty="0">
                <a:ln>
                  <a:noFill/>
                </a:ln>
                <a:solidFill>
                  <a:prstClr val="black"/>
                </a:solidFill>
                <a:effectLst/>
                <a:uLnTx/>
                <a:uFillTx/>
                <a:latin typeface="Calibri"/>
                <a:ea typeface="+mn-ea"/>
                <a:cs typeface="Calibri"/>
              </a:rPr>
              <a:t>type. It </a:t>
            </a:r>
            <a:r>
              <a:rPr kumimoji="0" sz="1800" b="0" i="0" u="none" strike="noStrike" kern="1200" cap="none" spc="-5" normalizeH="0" baseline="0" noProof="0" dirty="0">
                <a:ln>
                  <a:noFill/>
                </a:ln>
                <a:solidFill>
                  <a:prstClr val="black"/>
                </a:solidFill>
                <a:effectLst/>
                <a:uLnTx/>
                <a:uFillTx/>
                <a:latin typeface="Calibri"/>
                <a:ea typeface="+mn-ea"/>
                <a:cs typeface="Calibri"/>
              </a:rPr>
              <a:t>is </a:t>
            </a:r>
            <a:r>
              <a:rPr kumimoji="0" sz="1800" b="0" i="0" u="none" strike="noStrike" kern="1200" cap="none" spc="-15" normalizeH="0" baseline="0" noProof="0" dirty="0">
                <a:ln>
                  <a:noFill/>
                </a:ln>
                <a:solidFill>
                  <a:prstClr val="black"/>
                </a:solidFill>
                <a:effectLst/>
                <a:uLnTx/>
                <a:uFillTx/>
                <a:latin typeface="Calibri"/>
                <a:ea typeface="+mn-ea"/>
                <a:cs typeface="Calibri"/>
              </a:rPr>
              <a:t>created </a:t>
            </a:r>
            <a:r>
              <a:rPr kumimoji="0" sz="1800" b="0" i="0" u="none" strike="noStrike" kern="1200" cap="none" spc="-5" normalizeH="0" baseline="0" noProof="0" dirty="0">
                <a:ln>
                  <a:noFill/>
                </a:ln>
                <a:solidFill>
                  <a:prstClr val="black"/>
                </a:solidFill>
                <a:effectLst/>
                <a:uLnTx/>
                <a:uFillTx/>
                <a:latin typeface="Calibri"/>
                <a:ea typeface="+mn-ea"/>
                <a:cs typeface="Calibri"/>
              </a:rPr>
              <a:t>using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vector </a:t>
            </a:r>
            <a:r>
              <a:rPr kumimoji="0" sz="1800" b="0" i="0" u="none" strike="noStrike" kern="1200" cap="none" spc="-5" normalizeH="0" baseline="0" noProof="0" dirty="0">
                <a:ln>
                  <a:noFill/>
                </a:ln>
                <a:solidFill>
                  <a:prstClr val="black"/>
                </a:solidFill>
                <a:effectLst/>
                <a:uLnTx/>
                <a:uFillTx/>
                <a:latin typeface="Calibri"/>
                <a:ea typeface="+mn-ea"/>
                <a:cs typeface="Calibri"/>
              </a:rPr>
              <a:t>input. </a:t>
            </a: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5" normalizeH="0" baseline="0" noProof="0" dirty="0">
                <a:ln>
                  <a:noFill/>
                </a:ln>
                <a:solidFill>
                  <a:prstClr val="black"/>
                </a:solidFill>
                <a:effectLst/>
                <a:uLnTx/>
                <a:uFillTx/>
                <a:latin typeface="Calibri"/>
                <a:ea typeface="+mn-ea"/>
                <a:cs typeface="Calibri"/>
              </a:rPr>
              <a:t>has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fixed </a:t>
            </a:r>
            <a:r>
              <a:rPr kumimoji="0" sz="1800" b="0" i="0" u="none" strike="noStrike" kern="1200" cap="none" spc="0" normalizeH="0" baseline="0" noProof="0" dirty="0">
                <a:ln>
                  <a:noFill/>
                </a:ln>
                <a:solidFill>
                  <a:prstClr val="black"/>
                </a:solidFill>
                <a:effectLst/>
                <a:uLnTx/>
                <a:uFillTx/>
                <a:latin typeface="Calibri"/>
                <a:ea typeface="+mn-ea"/>
                <a:cs typeface="Calibri"/>
              </a:rPr>
              <a:t>number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15" normalizeH="0" baseline="0" noProof="0" dirty="0">
                <a:ln>
                  <a:noFill/>
                </a:ln>
                <a:solidFill>
                  <a:prstClr val="black"/>
                </a:solidFill>
                <a:effectLst/>
                <a:uLnTx/>
                <a:uFillTx/>
                <a:latin typeface="Calibri"/>
                <a:ea typeface="+mn-ea"/>
                <a:cs typeface="Calibri"/>
              </a:rPr>
              <a:t>rows </a:t>
            </a:r>
            <a:r>
              <a:rPr kumimoji="0" sz="1800" b="0" i="0" u="none" strike="noStrike" kern="1200" cap="none" spc="0" normalizeH="0" baseline="0" noProof="0" dirty="0">
                <a:ln>
                  <a:noFill/>
                </a:ln>
                <a:solidFill>
                  <a:prstClr val="black"/>
                </a:solidFill>
                <a:effectLst/>
                <a:uLnTx/>
                <a:uFillTx/>
                <a:latin typeface="Calibri"/>
                <a:ea typeface="+mn-ea"/>
                <a:cs typeface="Calibri"/>
              </a:rPr>
              <a:t>and </a:t>
            </a:r>
            <a:r>
              <a:rPr kumimoji="0" sz="1800" b="0" i="0" u="none" strike="noStrike" kern="1200" cap="none" spc="-5" normalizeH="0" baseline="0" noProof="0" dirty="0">
                <a:ln>
                  <a:noFill/>
                </a:ln>
                <a:solidFill>
                  <a:prstClr val="black"/>
                </a:solidFill>
                <a:effectLst/>
                <a:uLnTx/>
                <a:uFillTx/>
                <a:latin typeface="Calibri"/>
                <a:ea typeface="+mn-ea"/>
                <a:cs typeface="Calibri"/>
              </a:rPr>
              <a:t>columns. </a:t>
            </a:r>
            <a:r>
              <a:rPr kumimoji="0" sz="1800" b="0" i="0" u="none" strike="noStrike" kern="1200" cap="none" spc="-35" normalizeH="0" baseline="0" noProof="0" dirty="0">
                <a:ln>
                  <a:noFill/>
                </a:ln>
                <a:solidFill>
                  <a:prstClr val="black"/>
                </a:solidFill>
                <a:effectLst/>
                <a:uLnTx/>
                <a:uFillTx/>
                <a:latin typeface="Calibri"/>
                <a:ea typeface="+mn-ea"/>
                <a:cs typeface="Calibri"/>
              </a:rPr>
              <a:t>We </a:t>
            </a:r>
            <a:r>
              <a:rPr kumimoji="0" sz="1800" b="0" i="0" u="none" strike="noStrike" kern="1200" cap="none" spc="-10" normalizeH="0" baseline="0" noProof="0" dirty="0">
                <a:ln>
                  <a:noFill/>
                </a:ln>
                <a:solidFill>
                  <a:prstClr val="black"/>
                </a:solidFill>
                <a:effectLst/>
                <a:uLnTx/>
                <a:uFillTx/>
                <a:latin typeface="Calibri"/>
                <a:ea typeface="+mn-ea"/>
                <a:cs typeface="Calibri"/>
              </a:rPr>
              <a:t>can perform </a:t>
            </a:r>
            <a:r>
              <a:rPr kumimoji="0" sz="1800" b="0" i="0" u="none" strike="noStrike" kern="1200" cap="none" spc="-15" normalizeH="0" baseline="0" noProof="0" dirty="0">
                <a:ln>
                  <a:noFill/>
                </a:ln>
                <a:solidFill>
                  <a:prstClr val="black"/>
                </a:solidFill>
                <a:effectLst/>
                <a:uLnTx/>
                <a:uFillTx/>
                <a:latin typeface="Calibri"/>
                <a:ea typeface="+mn-ea"/>
                <a:cs typeface="Calibri"/>
              </a:rPr>
              <a:t>many </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arithmetic</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operations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5" normalizeH="0" baseline="0" noProof="0" dirty="0">
                <a:ln>
                  <a:noFill/>
                </a:ln>
                <a:solidFill>
                  <a:prstClr val="black"/>
                </a:solidFill>
                <a:effectLst/>
                <a:uLnTx/>
                <a:uFillTx/>
                <a:latin typeface="Calibri"/>
                <a:ea typeface="+mn-ea"/>
                <a:cs typeface="Calibri"/>
              </a:rPr>
              <a:t> matrix</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like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addition,</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subtraction,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multiplication,</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divisions.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5246370" marR="0" lvl="0" indent="0" algn="just" defTabSz="914400" rtl="0" eaLnBrk="1" fontAlgn="auto" latinLnBrk="0" hangingPunct="1">
              <a:lnSpc>
                <a:spcPct val="100000"/>
              </a:lnSpc>
              <a:spcBef>
                <a:spcPts val="1115"/>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DataFrames</a:t>
            </a:r>
            <a:r>
              <a:rPr kumimoji="0" sz="1800" b="1" i="0" u="none" strike="noStrike" kern="1200" cap="none" spc="-5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in</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299085" marR="5080" lvl="0" indent="-287020" algn="just" defTabSz="914400" rtl="0" eaLnBrk="1" fontAlgn="auto" latinLnBrk="0" hangingPunct="1">
              <a:lnSpc>
                <a:spcPct val="150000"/>
              </a:lnSpc>
              <a:spcBef>
                <a:spcPts val="675"/>
              </a:spcBef>
              <a:spcAft>
                <a:spcPts val="0"/>
              </a:spcAft>
              <a:buClrTx/>
              <a:buSzTx/>
              <a:buFont typeface="Arial MT"/>
              <a:buChar char="•"/>
              <a:tabLst>
                <a:tab pos="29972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5" normalizeH="0" baseline="0" noProof="0" dirty="0">
                <a:ln>
                  <a:noFill/>
                </a:ln>
                <a:solidFill>
                  <a:prstClr val="black"/>
                </a:solidFill>
                <a:effectLst/>
                <a:uLnTx/>
                <a:uFillTx/>
                <a:latin typeface="Calibri"/>
                <a:ea typeface="+mn-ea"/>
                <a:cs typeface="Calibri"/>
              </a:rPr>
              <a:t>is used </a:t>
            </a:r>
            <a:r>
              <a:rPr kumimoji="0" sz="1800" b="0" i="0" u="none" strike="noStrike" kern="1200" cap="none" spc="-15" normalizeH="0" baseline="0" noProof="0" dirty="0">
                <a:ln>
                  <a:noFill/>
                </a:ln>
                <a:solidFill>
                  <a:prstClr val="black"/>
                </a:solidFill>
                <a:effectLst/>
                <a:uLnTx/>
                <a:uFillTx/>
                <a:latin typeface="Calibri"/>
                <a:ea typeface="+mn-ea"/>
                <a:cs typeface="Calibri"/>
              </a:rPr>
              <a:t>for </a:t>
            </a:r>
            <a:r>
              <a:rPr kumimoji="0" sz="1800" b="1" i="0" u="none" strike="noStrike" kern="1200" cap="none" spc="-10" normalizeH="0" baseline="0" noProof="0" dirty="0">
                <a:ln>
                  <a:noFill/>
                </a:ln>
                <a:solidFill>
                  <a:prstClr val="black"/>
                </a:solidFill>
                <a:effectLst/>
                <a:uLnTx/>
                <a:uFillTx/>
                <a:latin typeface="Calibri"/>
                <a:ea typeface="+mn-ea"/>
                <a:cs typeface="Calibri"/>
              </a:rPr>
              <a:t>storing data tables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10" normalizeH="0" baseline="0" noProof="0" dirty="0">
                <a:ln>
                  <a:noFill/>
                </a:ln>
                <a:solidFill>
                  <a:prstClr val="black"/>
                </a:solidFill>
                <a:effectLst/>
                <a:uLnTx/>
                <a:uFillTx/>
                <a:latin typeface="Calibri"/>
                <a:ea typeface="+mn-ea"/>
                <a:cs typeface="Calibri"/>
              </a:rPr>
              <a:t>can contain </a:t>
            </a:r>
            <a:r>
              <a:rPr kumimoji="0" sz="1800" b="1" i="0" u="none" strike="noStrike" kern="1200" cap="none" spc="-10" normalizeH="0" baseline="0" noProof="0" dirty="0">
                <a:ln>
                  <a:noFill/>
                </a:ln>
                <a:solidFill>
                  <a:prstClr val="black"/>
                </a:solidFill>
                <a:effectLst/>
                <a:uLnTx/>
                <a:uFillTx/>
                <a:latin typeface="Calibri"/>
                <a:ea typeface="+mn-ea"/>
                <a:cs typeface="Calibri"/>
              </a:rPr>
              <a:t>multiple data </a:t>
            </a:r>
            <a:r>
              <a:rPr kumimoji="0" sz="1800" b="1" i="0" u="none" strike="noStrike" kern="1200" cap="none" spc="-5" normalizeH="0" baseline="0" noProof="0" dirty="0">
                <a:ln>
                  <a:noFill/>
                </a:ln>
                <a:solidFill>
                  <a:prstClr val="black"/>
                </a:solidFill>
                <a:effectLst/>
                <a:uLnTx/>
                <a:uFillTx/>
                <a:latin typeface="Calibri"/>
                <a:ea typeface="+mn-ea"/>
                <a:cs typeface="Calibri"/>
              </a:rPr>
              <a:t>types </a:t>
            </a:r>
            <a:r>
              <a:rPr kumimoji="0" sz="1800" b="1" i="0" u="none" strike="noStrike" kern="1200" cap="none" spc="0" normalizeH="0" baseline="0" noProof="0" dirty="0">
                <a:ln>
                  <a:noFill/>
                </a:ln>
                <a:solidFill>
                  <a:prstClr val="black"/>
                </a:solidFill>
                <a:effectLst/>
                <a:uLnTx/>
                <a:uFillTx/>
                <a:latin typeface="Calibri"/>
                <a:ea typeface="+mn-ea"/>
                <a:cs typeface="Calibri"/>
              </a:rPr>
              <a:t>in </a:t>
            </a:r>
            <a:r>
              <a:rPr kumimoji="0" sz="1800" b="1" i="0" u="none" strike="noStrike" kern="1200" cap="none" spc="-10" normalizeH="0" baseline="0" noProof="0" dirty="0">
                <a:ln>
                  <a:noFill/>
                </a:ln>
                <a:solidFill>
                  <a:prstClr val="black"/>
                </a:solidFill>
                <a:effectLst/>
                <a:uLnTx/>
                <a:uFillTx/>
                <a:latin typeface="Calibri"/>
                <a:ea typeface="+mn-ea"/>
                <a:cs typeface="Calibri"/>
              </a:rPr>
              <a:t>multiple </a:t>
            </a:r>
            <a:r>
              <a:rPr kumimoji="0" sz="1800" b="1" i="0" u="none" strike="noStrike" kern="1200" cap="none" spc="-5" normalizeH="0" baseline="0" noProof="0" dirty="0">
                <a:ln>
                  <a:noFill/>
                </a:ln>
                <a:solidFill>
                  <a:prstClr val="black"/>
                </a:solidFill>
                <a:effectLst/>
                <a:uLnTx/>
                <a:uFillTx/>
                <a:latin typeface="Calibri"/>
                <a:ea typeface="+mn-ea"/>
                <a:cs typeface="Calibri"/>
              </a:rPr>
              <a:t>columns </a:t>
            </a:r>
            <a:r>
              <a:rPr kumimoji="0" sz="1800" b="1" i="0" u="none" strike="noStrike" kern="1200" cap="none" spc="-10" normalizeH="0" baseline="0" noProof="0" dirty="0">
                <a:ln>
                  <a:noFill/>
                </a:ln>
                <a:solidFill>
                  <a:prstClr val="black"/>
                </a:solidFill>
                <a:effectLst/>
                <a:uLnTx/>
                <a:uFillTx/>
                <a:latin typeface="Calibri"/>
                <a:ea typeface="+mn-ea"/>
                <a:cs typeface="Calibri"/>
              </a:rPr>
              <a:t>called fields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5" normalizeH="0" baseline="0" noProof="0" dirty="0">
                <a:ln>
                  <a:noFill/>
                </a:ln>
                <a:solidFill>
                  <a:prstClr val="black"/>
                </a:solidFill>
                <a:effectLst/>
                <a:uLnTx/>
                <a:uFillTx/>
                <a:latin typeface="Calibri"/>
                <a:ea typeface="+mn-ea"/>
                <a:cs typeface="Calibri"/>
              </a:rPr>
              <a:t>is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1" i="0" u="none" strike="noStrike" kern="1200" cap="none" spc="-10" normalizeH="0" baseline="0" noProof="0" dirty="0">
                <a:ln>
                  <a:noFill/>
                </a:ln>
                <a:solidFill>
                  <a:prstClr val="black"/>
                </a:solidFill>
                <a:effectLst/>
                <a:uLnTx/>
                <a:uFillTx/>
                <a:latin typeface="Calibri"/>
                <a:ea typeface="+mn-ea"/>
                <a:cs typeface="Calibri"/>
              </a:rPr>
              <a:t>list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10" normalizeH="0" baseline="0" noProof="0" dirty="0">
                <a:ln>
                  <a:noFill/>
                </a:ln>
                <a:solidFill>
                  <a:prstClr val="black"/>
                </a:solidFill>
                <a:effectLst/>
                <a:uLnTx/>
                <a:uFillTx/>
                <a:latin typeface="Calibri"/>
                <a:ea typeface="+mn-ea"/>
                <a:cs typeface="Calibri"/>
              </a:rPr>
              <a:t>vector </a:t>
            </a:r>
            <a:r>
              <a:rPr kumimoji="0" sz="1800" b="1" i="0" u="none" strike="noStrike" kern="1200" cap="none" spc="0" normalizeH="0" baseline="0" noProof="0" dirty="0">
                <a:ln>
                  <a:noFill/>
                </a:ln>
                <a:solidFill>
                  <a:prstClr val="black"/>
                </a:solidFill>
                <a:effectLst/>
                <a:uLnTx/>
                <a:uFillTx/>
                <a:latin typeface="Calibri"/>
                <a:ea typeface="+mn-ea"/>
                <a:cs typeface="Calibri"/>
              </a:rPr>
              <a:t>of </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equal </a:t>
            </a:r>
            <a:r>
              <a:rPr kumimoji="0" sz="1800" b="1" i="0" u="none" strike="noStrike" kern="1200" cap="none" spc="-10" normalizeH="0" baseline="0" noProof="0" dirty="0">
                <a:ln>
                  <a:noFill/>
                </a:ln>
                <a:solidFill>
                  <a:prstClr val="black"/>
                </a:solidFill>
                <a:effectLst/>
                <a:uLnTx/>
                <a:uFillTx/>
                <a:latin typeface="Calibri"/>
                <a:ea typeface="+mn-ea"/>
                <a:cs typeface="Calibri"/>
              </a:rPr>
              <a:t>length</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10" normalizeH="0" baseline="0" noProof="0" dirty="0">
                <a:ln>
                  <a:noFill/>
                </a:ln>
                <a:solidFill>
                  <a:prstClr val="black"/>
                </a:solidFill>
                <a:effectLst/>
                <a:uLnTx/>
                <a:uFillTx/>
                <a:latin typeface="Calibri"/>
                <a:ea typeface="+mn-ea"/>
                <a:cs typeface="Calibri"/>
              </a:rPr>
              <a:t>is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generalized </a:t>
            </a:r>
            <a:r>
              <a:rPr kumimoji="0" sz="1800" b="0" i="0" u="none" strike="noStrike" kern="1200" cap="none" spc="-15" normalizeH="0" baseline="0" noProof="0" dirty="0">
                <a:ln>
                  <a:noFill/>
                </a:ln>
                <a:solidFill>
                  <a:prstClr val="black"/>
                </a:solidFill>
                <a:effectLst/>
                <a:uLnTx/>
                <a:uFillTx/>
                <a:latin typeface="Calibri"/>
                <a:ea typeface="+mn-ea"/>
                <a:cs typeface="Calibri"/>
              </a:rPr>
              <a:t>form </a:t>
            </a:r>
            <a:r>
              <a:rPr kumimoji="0" sz="1800" b="0" i="0" u="none" strike="noStrike" kern="1200" cap="none" spc="-5" normalizeH="0" baseline="0" noProof="0" dirty="0">
                <a:ln>
                  <a:noFill/>
                </a:ln>
                <a:solidFill>
                  <a:prstClr val="black"/>
                </a:solidFill>
                <a:effectLst/>
                <a:uLnTx/>
                <a:uFillTx/>
                <a:latin typeface="Calibri"/>
                <a:ea typeface="+mn-ea"/>
                <a:cs typeface="Calibri"/>
              </a:rPr>
              <a:t>of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 </a:t>
            </a:r>
            <a:r>
              <a:rPr kumimoji="0" sz="1800" b="0" i="0" u="none" strike="noStrike" kern="1200" cap="none" spc="0" normalizeH="0" baseline="0" noProof="0" dirty="0">
                <a:ln>
                  <a:noFill/>
                </a:ln>
                <a:solidFill>
                  <a:prstClr val="black"/>
                </a:solidFill>
                <a:effectLst/>
                <a:uLnTx/>
                <a:uFillTx/>
                <a:latin typeface="Calibri"/>
                <a:ea typeface="+mn-ea"/>
                <a:cs typeface="Calibri"/>
              </a:rPr>
              <a:t>It </a:t>
            </a:r>
            <a:r>
              <a:rPr kumimoji="0" sz="1800" b="0" i="0" u="none" strike="noStrike" kern="1200" cap="none" spc="-5" normalizeH="0" baseline="0" noProof="0" dirty="0">
                <a:ln>
                  <a:noFill/>
                </a:ln>
                <a:solidFill>
                  <a:prstClr val="black"/>
                </a:solidFill>
                <a:effectLst/>
                <a:uLnTx/>
                <a:uFillTx/>
                <a:latin typeface="Calibri"/>
                <a:ea typeface="+mn-ea"/>
                <a:cs typeface="Calibri"/>
              </a:rPr>
              <a:t>is </a:t>
            </a:r>
            <a:r>
              <a:rPr kumimoji="0" sz="1800" b="0" i="0" u="none" strike="noStrike" kern="1200" cap="none" spc="-20" normalizeH="0" baseline="0" noProof="0" dirty="0">
                <a:ln>
                  <a:noFill/>
                </a:ln>
                <a:solidFill>
                  <a:prstClr val="black"/>
                </a:solidFill>
                <a:effectLst/>
                <a:uLnTx/>
                <a:uFillTx/>
                <a:latin typeface="Calibri"/>
                <a:ea typeface="+mn-ea"/>
                <a:cs typeface="Calibri"/>
              </a:rPr>
              <a:t>like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table </a:t>
            </a:r>
            <a:r>
              <a:rPr kumimoji="0" sz="1800" b="0" i="0" u="none" strike="noStrike" kern="1200" cap="none" spc="-5" normalizeH="0" baseline="0" noProof="0" dirty="0">
                <a:ln>
                  <a:noFill/>
                </a:ln>
                <a:solidFill>
                  <a:prstClr val="black"/>
                </a:solidFill>
                <a:effectLst/>
                <a:uLnTx/>
                <a:uFillTx/>
                <a:latin typeface="Calibri"/>
                <a:ea typeface="+mn-ea"/>
                <a:cs typeface="Calibri"/>
              </a:rPr>
              <a:t>in </a:t>
            </a:r>
            <a:r>
              <a:rPr kumimoji="0" sz="1800" b="0" i="0" u="none" strike="noStrike" kern="1200" cap="none" spc="-15" normalizeH="0" baseline="0" noProof="0" dirty="0">
                <a:ln>
                  <a:noFill/>
                </a:ln>
                <a:solidFill>
                  <a:prstClr val="black"/>
                </a:solidFill>
                <a:effectLst/>
                <a:uLnTx/>
                <a:uFillTx/>
                <a:latin typeface="Calibri"/>
                <a:ea typeface="+mn-ea"/>
                <a:cs typeface="Calibri"/>
              </a:rPr>
              <a:t>excel </a:t>
            </a:r>
            <a:r>
              <a:rPr kumimoji="0" sz="1800" b="0" i="0" u="none" strike="noStrike" kern="1200" cap="none" spc="-5" normalizeH="0" baseline="0" noProof="0" dirty="0">
                <a:ln>
                  <a:noFill/>
                </a:ln>
                <a:solidFill>
                  <a:prstClr val="black"/>
                </a:solidFill>
                <a:effectLst/>
                <a:uLnTx/>
                <a:uFillTx/>
                <a:latin typeface="Calibri"/>
                <a:ea typeface="+mn-ea"/>
                <a:cs typeface="Calibri"/>
              </a:rPr>
              <a:t>sheets. It has </a:t>
            </a:r>
            <a:r>
              <a:rPr kumimoji="0" sz="1800" b="0" i="0" u="none" strike="noStrike" kern="1200" cap="none" spc="-10" normalizeH="0" baseline="0" noProof="0" dirty="0">
                <a:ln>
                  <a:noFill/>
                </a:ln>
                <a:solidFill>
                  <a:prstClr val="black"/>
                </a:solidFill>
                <a:effectLst/>
                <a:uLnTx/>
                <a:uFillTx/>
                <a:latin typeface="Calibri"/>
                <a:ea typeface="+mn-ea"/>
                <a:cs typeface="Calibri"/>
              </a:rPr>
              <a:t>column </a:t>
            </a:r>
            <a:r>
              <a:rPr kumimoji="0" sz="1800" b="0" i="0" u="none" strike="noStrike" kern="1200" cap="none" spc="0" normalizeH="0" baseline="0" noProof="0" dirty="0">
                <a:ln>
                  <a:noFill/>
                </a:ln>
                <a:solidFill>
                  <a:prstClr val="black"/>
                </a:solidFill>
                <a:effectLst/>
                <a:uLnTx/>
                <a:uFillTx/>
                <a:latin typeface="Calibri"/>
                <a:ea typeface="+mn-ea"/>
                <a:cs typeface="Calibri"/>
              </a:rPr>
              <a:t>and </a:t>
            </a:r>
            <a:r>
              <a:rPr kumimoji="0" sz="1800" b="0" i="0" u="none" strike="noStrike" kern="1200" cap="none" spc="-15" normalizeH="0" baseline="0" noProof="0" dirty="0">
                <a:ln>
                  <a:noFill/>
                </a:ln>
                <a:solidFill>
                  <a:prstClr val="black"/>
                </a:solidFill>
                <a:effectLst/>
                <a:uLnTx/>
                <a:uFillTx/>
                <a:latin typeface="Calibri"/>
                <a:ea typeface="+mn-ea"/>
                <a:cs typeface="Calibri"/>
              </a:rPr>
              <a:t>row </a:t>
            </a:r>
            <a:r>
              <a:rPr kumimoji="0" sz="1800" b="0" i="0" u="none" strike="noStrike" kern="1200" cap="none" spc="0" normalizeH="0" baseline="0" noProof="0" dirty="0">
                <a:ln>
                  <a:noFill/>
                </a:ln>
                <a:solidFill>
                  <a:prstClr val="black"/>
                </a:solidFill>
                <a:effectLst/>
                <a:uLnTx/>
                <a:uFillTx/>
                <a:latin typeface="Calibri"/>
                <a:ea typeface="+mn-ea"/>
                <a:cs typeface="Calibri"/>
              </a:rPr>
              <a:t>names. </a:t>
            </a:r>
            <a:r>
              <a:rPr kumimoji="0" sz="1800" b="0" i="0" u="none" strike="noStrike" kern="1200" cap="none" spc="-5" normalizeH="0" baseline="0" noProof="0" dirty="0">
                <a:ln>
                  <a:noFill/>
                </a:ln>
                <a:solidFill>
                  <a:prstClr val="black"/>
                </a:solidFill>
                <a:effectLst/>
                <a:uLnTx/>
                <a:uFillTx/>
                <a:latin typeface="Calibri"/>
                <a:ea typeface="+mn-ea"/>
                <a:cs typeface="Calibri"/>
              </a:rPr>
              <a:t>The name </a:t>
            </a:r>
            <a:r>
              <a:rPr kumimoji="0" sz="1800" b="0" i="0" u="none" strike="noStrike" kern="1200" cap="none" spc="-15" normalizeH="0" baseline="0" noProof="0" dirty="0">
                <a:ln>
                  <a:noFill/>
                </a:ln>
                <a:solidFill>
                  <a:prstClr val="black"/>
                </a:solidFill>
                <a:effectLst/>
                <a:uLnTx/>
                <a:uFillTx/>
                <a:latin typeface="Calibri"/>
                <a:ea typeface="+mn-ea"/>
                <a:cs typeface="Calibri"/>
              </a:rPr>
              <a:t>of </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rows </a:t>
            </a:r>
            <a:r>
              <a:rPr kumimoji="0" sz="1800" b="0" i="0" u="none" strike="noStrike" kern="1200" cap="none" spc="-10" normalizeH="0" baseline="0" noProof="0" dirty="0">
                <a:ln>
                  <a:noFill/>
                </a:ln>
                <a:solidFill>
                  <a:prstClr val="black"/>
                </a:solidFill>
                <a:effectLst/>
                <a:uLnTx/>
                <a:uFillTx/>
                <a:latin typeface="Calibri"/>
                <a:ea typeface="+mn-ea"/>
                <a:cs typeface="Calibri"/>
              </a:rPr>
              <a:t>are </a:t>
            </a:r>
            <a:r>
              <a:rPr kumimoji="0" sz="1800" b="0" i="0" u="none" strike="noStrike" kern="1200" cap="none" spc="0" normalizeH="0" baseline="0" noProof="0" dirty="0">
                <a:ln>
                  <a:noFill/>
                </a:ln>
                <a:solidFill>
                  <a:prstClr val="black"/>
                </a:solidFill>
                <a:effectLst/>
                <a:uLnTx/>
                <a:uFillTx/>
                <a:latin typeface="Calibri"/>
                <a:ea typeface="+mn-ea"/>
                <a:cs typeface="Calibri"/>
              </a:rPr>
              <a:t>unique </a:t>
            </a:r>
            <a:r>
              <a:rPr kumimoji="0" sz="1800" b="0" i="0" u="none" strike="noStrike" kern="1200" cap="none" spc="-5" normalizeH="0" baseline="0" noProof="0" dirty="0">
                <a:ln>
                  <a:noFill/>
                </a:ln>
                <a:solidFill>
                  <a:prstClr val="black"/>
                </a:solidFill>
                <a:effectLst/>
                <a:uLnTx/>
                <a:uFillTx/>
                <a:latin typeface="Calibri"/>
                <a:ea typeface="+mn-ea"/>
                <a:cs typeface="Calibri"/>
              </a:rPr>
              <a:t>with </a:t>
            </a:r>
            <a:r>
              <a:rPr kumimoji="0" sz="1800" b="0" i="0" u="none" strike="noStrike" kern="1200" cap="none" spc="0" normalizeH="0" baseline="0" noProof="0" dirty="0">
                <a:ln>
                  <a:noFill/>
                </a:ln>
                <a:solidFill>
                  <a:prstClr val="black"/>
                </a:solidFill>
                <a:effectLst/>
                <a:uLnTx/>
                <a:uFillTx/>
                <a:latin typeface="Calibri"/>
                <a:ea typeface="+mn-ea"/>
                <a:cs typeface="Calibri"/>
              </a:rPr>
              <a:t>no empty </a:t>
            </a:r>
            <a:r>
              <a:rPr kumimoji="0" sz="1800" b="0" i="0" u="none" strike="noStrike" kern="1200" cap="none" spc="-5" normalizeH="0" baseline="0" noProof="0" dirty="0">
                <a:ln>
                  <a:noFill/>
                </a:ln>
                <a:solidFill>
                  <a:prstClr val="black"/>
                </a:solidFill>
                <a:effectLst/>
                <a:uLnTx/>
                <a:uFillTx/>
                <a:latin typeface="Calibri"/>
                <a:ea typeface="+mn-ea"/>
                <a:cs typeface="Calibri"/>
              </a:rPr>
              <a:t>columns. The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15" normalizeH="0" baseline="0" noProof="0" dirty="0">
                <a:ln>
                  <a:noFill/>
                </a:ln>
                <a:solidFill>
                  <a:prstClr val="black"/>
                </a:solidFill>
                <a:effectLst/>
                <a:uLnTx/>
                <a:uFillTx/>
                <a:latin typeface="Calibri"/>
                <a:ea typeface="+mn-ea"/>
                <a:cs typeface="Calibri"/>
              </a:rPr>
              <a:t>stored </a:t>
            </a:r>
            <a:r>
              <a:rPr kumimoji="0" sz="1800" b="1" i="0" u="none" strike="noStrike" kern="1200" cap="none" spc="-10" normalizeH="0" baseline="0" noProof="0" dirty="0">
                <a:ln>
                  <a:noFill/>
                </a:ln>
                <a:solidFill>
                  <a:prstClr val="black"/>
                </a:solidFill>
                <a:effectLst/>
                <a:uLnTx/>
                <a:uFillTx/>
                <a:latin typeface="Calibri"/>
                <a:ea typeface="+mn-ea"/>
                <a:cs typeface="Calibri"/>
              </a:rPr>
              <a:t>must </a:t>
            </a:r>
            <a:r>
              <a:rPr kumimoji="0" sz="1800" b="1" i="0" u="none" strike="noStrike" kern="1200" cap="none" spc="-5" normalizeH="0" baseline="0" noProof="0" dirty="0">
                <a:ln>
                  <a:noFill/>
                </a:ln>
                <a:solidFill>
                  <a:prstClr val="black"/>
                </a:solidFill>
                <a:effectLst/>
                <a:uLnTx/>
                <a:uFillTx/>
                <a:latin typeface="Calibri"/>
                <a:ea typeface="+mn-ea"/>
                <a:cs typeface="Calibri"/>
              </a:rPr>
              <a:t>be </a:t>
            </a:r>
            <a:r>
              <a:rPr kumimoji="0" sz="1800" b="1" i="0" u="none" strike="noStrike" kern="1200" cap="none" spc="-10" normalizeH="0" baseline="0" noProof="0" dirty="0">
                <a:ln>
                  <a:noFill/>
                </a:ln>
                <a:solidFill>
                  <a:prstClr val="black"/>
                </a:solidFill>
                <a:effectLst/>
                <a:uLnTx/>
                <a:uFillTx/>
                <a:latin typeface="Calibri"/>
                <a:ea typeface="+mn-ea"/>
                <a:cs typeface="Calibri"/>
              </a:rPr>
              <a:t>numeric, character </a:t>
            </a:r>
            <a:r>
              <a:rPr kumimoji="0" sz="1800" b="1" i="0" u="none" strike="noStrike" kern="1200" cap="none" spc="0" normalizeH="0" baseline="0" noProof="0" dirty="0">
                <a:ln>
                  <a:noFill/>
                </a:ln>
                <a:solidFill>
                  <a:prstClr val="black"/>
                </a:solidFill>
                <a:effectLst/>
                <a:uLnTx/>
                <a:uFillTx/>
                <a:latin typeface="Calibri"/>
                <a:ea typeface="+mn-ea"/>
                <a:cs typeface="Calibri"/>
              </a:rPr>
              <a:t>or </a:t>
            </a:r>
            <a:r>
              <a:rPr kumimoji="0" sz="1800" b="1" i="0" u="none" strike="noStrike" kern="1200" cap="none" spc="-10" normalizeH="0" baseline="0" noProof="0" dirty="0">
                <a:ln>
                  <a:noFill/>
                </a:ln>
                <a:solidFill>
                  <a:prstClr val="black"/>
                </a:solidFill>
                <a:effectLst/>
                <a:uLnTx/>
                <a:uFillTx/>
                <a:latin typeface="Calibri"/>
                <a:ea typeface="+mn-ea"/>
                <a:cs typeface="Calibri"/>
              </a:rPr>
              <a:t>factor </a:t>
            </a:r>
            <a:r>
              <a:rPr kumimoji="0" sz="1800" b="1" i="0" u="none" strike="noStrike" kern="1200" cap="none" spc="-5" normalizeH="0" baseline="0" noProof="0" dirty="0">
                <a:ln>
                  <a:noFill/>
                </a:ln>
                <a:solidFill>
                  <a:prstClr val="black"/>
                </a:solidFill>
                <a:effectLst/>
                <a:uLnTx/>
                <a:uFillTx/>
                <a:latin typeface="Calibri"/>
                <a:ea typeface="+mn-ea"/>
                <a:cs typeface="Calibri"/>
              </a:rPr>
              <a:t>type. </a:t>
            </a:r>
            <a:r>
              <a:rPr kumimoji="0" sz="1800" b="0" i="0" u="none" strike="noStrike" kern="1200" cap="none" spc="-15" normalizeH="0" baseline="0" noProof="0" dirty="0">
                <a:ln>
                  <a:noFill/>
                </a:ln>
                <a:solidFill>
                  <a:prstClr val="black"/>
                </a:solidFill>
                <a:effectLst/>
                <a:uLnTx/>
                <a:uFillTx/>
                <a:latin typeface="Calibri"/>
                <a:ea typeface="+mn-ea"/>
                <a:cs typeface="Calibri"/>
              </a:rPr>
              <a:t>Data </a:t>
            </a:r>
            <a:r>
              <a:rPr kumimoji="0" sz="1800" b="0" i="0" u="none" strike="noStrike" kern="1200" cap="none" spc="-10" normalizeH="0" baseline="0" noProof="0" dirty="0">
                <a:ln>
                  <a:noFill/>
                </a:ln>
                <a:solidFill>
                  <a:prstClr val="black"/>
                </a:solidFill>
                <a:effectLst/>
                <a:uLnTx/>
                <a:uFillTx/>
                <a:latin typeface="Calibri"/>
                <a:ea typeface="+mn-ea"/>
                <a:cs typeface="Calibri"/>
              </a:rPr>
              <a:t>Frames are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heterogeneous</a:t>
            </a:r>
            <a:r>
              <a:rPr kumimoji="0" sz="1800" b="0" i="0" u="none" strike="noStrike" kern="1200" cap="none" spc="-10"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8739" y="672210"/>
            <a:ext cx="12035790" cy="5766435"/>
          </a:xfrm>
          <a:prstGeom prst="rect">
            <a:avLst/>
          </a:prstGeom>
        </p:spPr>
        <p:txBody>
          <a:bodyPr vert="horz" wrap="square" lIns="0" tIns="12700" rIns="0" bIns="0" rtlCol="0">
            <a:spAutoFit/>
          </a:bodyPr>
          <a:lstStyle/>
          <a:p>
            <a:pPr marL="5563235"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5" normalizeH="0" baseline="0" noProof="0" dirty="0">
                <a:ln>
                  <a:noFill/>
                </a:ln>
                <a:solidFill>
                  <a:prstClr val="black"/>
                </a:solidFill>
                <a:effectLst/>
                <a:uLnTx/>
                <a:uFillTx/>
                <a:latin typeface="Calibri"/>
                <a:ea typeface="+mn-ea"/>
                <a:cs typeface="Calibri"/>
              </a:rPr>
              <a:t>Factors</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1390"/>
              </a:spcBef>
              <a:spcAft>
                <a:spcPts val="0"/>
              </a:spcAft>
              <a:buClrTx/>
              <a:buSzTx/>
              <a:buFont typeface="Arial MT"/>
              <a:buChar char="•"/>
              <a:tabLst>
                <a:tab pos="354965" algn="l"/>
                <a:tab pos="35560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Factor</a:t>
            </a:r>
            <a:r>
              <a:rPr kumimoji="0" sz="1800" b="0" i="0" u="none" strike="noStrike" kern="1200" cap="none" spc="-5" normalizeH="0" baseline="0" noProof="0" dirty="0">
                <a:ln>
                  <a:noFill/>
                </a:ln>
                <a:solidFill>
                  <a:prstClr val="black"/>
                </a:solidFill>
                <a:effectLst/>
                <a:uLnTx/>
                <a:uFillTx/>
                <a:latin typeface="Calibri"/>
                <a:ea typeface="+mn-ea"/>
                <a:cs typeface="Calibri"/>
              </a:rPr>
              <a:t> is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type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object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takes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only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predefined,</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finite</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number</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of</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values</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(categorical</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data).</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355600" marR="5080" lvl="0" indent="-342900" algn="l" defTabSz="914400" rtl="0" eaLnBrk="1" fontAlgn="auto" latinLnBrk="0" hangingPunct="1">
              <a:lnSpc>
                <a:spcPct val="150000"/>
              </a:lnSpc>
              <a:spcBef>
                <a:spcPts val="1205"/>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For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example,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field</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such</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marital</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status</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may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only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from</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Single,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Married,</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Separated,</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Divorced,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39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Widowed</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Performance</a:t>
            </a:r>
            <a:r>
              <a:rPr kumimoji="0" sz="1800" b="1"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field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may</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contain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from</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Excellent",</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"Good",</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"Average",</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"Poor</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p>
          <a:p>
            <a:pPr marL="0" marR="0" lvl="0" indent="0" algn="l" defTabSz="914400" rtl="0" eaLnBrk="1" fontAlgn="auto" latinLnBrk="0" hangingPunct="1">
              <a:lnSpc>
                <a:spcPct val="100000"/>
              </a:lnSpc>
              <a:spcBef>
                <a:spcPts val="20"/>
              </a:spcBef>
              <a:spcAft>
                <a:spcPts val="0"/>
              </a:spcAft>
              <a:buClrTx/>
              <a:buSzTx/>
              <a:buFont typeface="Arial MT"/>
              <a:buChar char="•"/>
              <a:tabLst/>
              <a:defRPr/>
            </a:pPr>
            <a:endParaRPr kumimoji="0" sz="185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predefined,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distinct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called</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Levels</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strings</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integers</a:t>
            </a:r>
            <a:r>
              <a:rPr kumimoji="0" sz="1800" b="0" i="0" u="none" strike="noStrike" kern="1200" cap="none" spc="-15" normalizeH="0" baseline="0" noProof="0" dirty="0">
                <a:ln>
                  <a:noFill/>
                </a:ln>
                <a:solidFill>
                  <a:prstClr val="black"/>
                </a:solidFill>
                <a:effectLst/>
                <a:uLnTx/>
                <a:uFillTx/>
                <a:latin typeface="Calibri"/>
                <a:ea typeface="+mn-ea"/>
                <a:cs typeface="Calibri"/>
              </a:rPr>
              <a: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5"/>
              </a:spcBef>
              <a:spcAft>
                <a:spcPts val="0"/>
              </a:spcAft>
              <a:buClrTx/>
              <a:buSzTx/>
              <a:buFont typeface="Arial MT"/>
              <a:buChar char="•"/>
              <a:tabLst/>
              <a:defRPr/>
            </a:pPr>
            <a:endParaRPr kumimoji="0" sz="185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They</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extremely</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useful</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analytics</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statistical</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modelling.</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 typeface="Arial MT"/>
              <a:buChar char="•"/>
              <a:tabLst/>
              <a:defRPr/>
            </a:pPr>
            <a:endParaRPr kumimoji="0" sz="185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5" normalizeH="0" baseline="0" noProof="0" dirty="0">
                <a:ln>
                  <a:noFill/>
                </a:ln>
                <a:solidFill>
                  <a:prstClr val="black"/>
                </a:solidFill>
                <a:effectLst/>
                <a:uLnTx/>
                <a:uFillTx/>
                <a:latin typeface="Calibri"/>
                <a:ea typeface="+mn-ea"/>
                <a:cs typeface="Calibri"/>
              </a:rPr>
              <a:t>Factor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created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factor()</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Levels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factor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inferred</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from</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if</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not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provided.</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3005" marR="5438775" lvl="0" indent="-18415" algn="l" defTabSz="914400" rtl="0" eaLnBrk="1" fontAlgn="auto" latinLnBrk="0" hangingPunct="1">
              <a:lnSpc>
                <a:spcPct val="205600"/>
              </a:lnSpc>
              <a:spcBef>
                <a:spcPts val="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FT1</a:t>
            </a:r>
            <a:r>
              <a:rPr kumimoji="0" sz="1800" b="1" i="0" u="none" strike="noStrike" kern="1200" cap="none" spc="0" normalizeH="0" baseline="0" noProof="0" dirty="0">
                <a:ln>
                  <a:noFill/>
                </a:ln>
                <a:solidFill>
                  <a:srgbClr val="C00000"/>
                </a:solidFill>
                <a:effectLst/>
                <a:uLnTx/>
                <a:uFillTx/>
                <a:latin typeface="Calibri"/>
                <a:ea typeface="+mn-ea"/>
                <a:cs typeface="Calibri"/>
              </a:rPr>
              <a:t> &lt;-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factor(c("Single", </a:t>
            </a:r>
            <a:r>
              <a:rPr kumimoji="0" sz="1800" b="1" i="0" u="none" strike="noStrike" kern="1200" cap="none" spc="-10" normalizeH="0" baseline="0" noProof="0" dirty="0">
                <a:ln>
                  <a:noFill/>
                </a:ln>
                <a:solidFill>
                  <a:srgbClr val="C00000"/>
                </a:solidFill>
                <a:effectLst/>
                <a:uLnTx/>
                <a:uFillTx/>
                <a:latin typeface="Calibri"/>
                <a:ea typeface="+mn-ea"/>
                <a:cs typeface="Calibri"/>
              </a:rPr>
              <a:t>"Married",</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"Single")); </a:t>
            </a:r>
            <a:r>
              <a:rPr kumimoji="0" sz="1800" b="1" i="0" u="none" strike="noStrike" kern="1200" cap="none" spc="-39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FT1</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3005" marR="230504" lvl="0" indent="0" algn="l" defTabSz="914400" rtl="0" eaLnBrk="1" fontAlgn="auto" latinLnBrk="0" hangingPunct="1">
              <a:lnSpc>
                <a:spcPts val="4440"/>
              </a:lnSpc>
              <a:spcBef>
                <a:spcPts val="33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FT2</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&lt;-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factor(c("Single",</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"Single",</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"Divorced"),levels</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c("Single",</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"Divorced"));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FT2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82267" y="0"/>
            <a:ext cx="9457944" cy="931163"/>
          </a:xfrm>
          <a:prstGeom prst="rect">
            <a:avLst/>
          </a:prstGeom>
        </p:spPr>
      </p:pic>
      <p:sp>
        <p:nvSpPr>
          <p:cNvPr id="3" name="object 3"/>
          <p:cNvSpPr txBox="1">
            <a:spLocks noGrp="1"/>
          </p:cNvSpPr>
          <p:nvPr>
            <p:ph type="title"/>
          </p:nvPr>
        </p:nvSpPr>
        <p:spPr>
          <a:xfrm>
            <a:off x="1653920" y="39751"/>
            <a:ext cx="888047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Data</a:t>
            </a:r>
            <a:r>
              <a:rPr sz="3600" spc="-25" dirty="0">
                <a:latin typeface="Arial"/>
                <a:cs typeface="Arial"/>
              </a:rPr>
              <a:t> </a:t>
            </a:r>
            <a:r>
              <a:rPr sz="3600" dirty="0">
                <a:latin typeface="Arial"/>
                <a:cs typeface="Arial"/>
              </a:rPr>
              <a:t>Structures/Data</a:t>
            </a:r>
            <a:r>
              <a:rPr sz="3600" spc="-30" dirty="0">
                <a:latin typeface="Arial"/>
                <a:cs typeface="Arial"/>
              </a:rPr>
              <a:t> </a:t>
            </a:r>
            <a:r>
              <a:rPr sz="3600" spc="-5" dirty="0">
                <a:latin typeface="Arial"/>
                <a:cs typeface="Arial"/>
              </a:rPr>
              <a:t>Objects/Data</a:t>
            </a:r>
            <a:r>
              <a:rPr sz="3600" spc="-10" dirty="0">
                <a:latin typeface="Arial"/>
                <a:cs typeface="Arial"/>
              </a:rPr>
              <a:t> </a:t>
            </a:r>
            <a:r>
              <a:rPr sz="3600" spc="-55" dirty="0">
                <a:latin typeface="Arial"/>
                <a:cs typeface="Arial"/>
              </a:rPr>
              <a:t>Types</a:t>
            </a:r>
            <a:endParaRPr sz="3600">
              <a:latin typeface="Arial"/>
              <a:cs typeface="Arial"/>
            </a:endParaRPr>
          </a:p>
        </p:txBody>
      </p:sp>
      <p:sp>
        <p:nvSpPr>
          <p:cNvPr id="4" name="object 4"/>
          <p:cNvSpPr txBox="1"/>
          <p:nvPr/>
        </p:nvSpPr>
        <p:spPr>
          <a:xfrm>
            <a:off x="78739" y="538098"/>
            <a:ext cx="11575415" cy="6250940"/>
          </a:xfrm>
          <a:prstGeom prst="rect">
            <a:avLst/>
          </a:prstGeom>
        </p:spPr>
        <p:txBody>
          <a:bodyPr vert="horz" wrap="square" lIns="0" tIns="146685" rIns="0" bIns="0" rtlCol="0">
            <a:spAutoFit/>
          </a:bodyPr>
          <a:lstStyle/>
          <a:p>
            <a:pPr marL="5563235" marR="0" lvl="0" indent="0" algn="l" defTabSz="914400" rtl="0" eaLnBrk="1" fontAlgn="auto" latinLnBrk="0" hangingPunct="1">
              <a:lnSpc>
                <a:spcPct val="100000"/>
              </a:lnSpc>
              <a:spcBef>
                <a:spcPts val="1155"/>
              </a:spcBef>
              <a:spcAft>
                <a:spcPts val="0"/>
              </a:spcAft>
              <a:buClrTx/>
              <a:buSzTx/>
              <a:buFontTx/>
              <a:buNone/>
              <a:tabLst/>
              <a:defRPr/>
            </a:pPr>
            <a:r>
              <a:rPr kumimoji="0" sz="2400" b="1" i="0" u="none" strike="noStrike" kern="1200" cap="none" spc="-15" normalizeH="0" baseline="0" noProof="0" dirty="0">
                <a:ln>
                  <a:noFill/>
                </a:ln>
                <a:solidFill>
                  <a:prstClr val="black"/>
                </a:solidFill>
                <a:effectLst/>
                <a:uLnTx/>
                <a:uFillTx/>
                <a:latin typeface="Calibri"/>
                <a:ea typeface="+mn-ea"/>
                <a:cs typeface="Calibri"/>
              </a:rPr>
              <a:t>Factors</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790"/>
              </a:spcBef>
              <a:spcAft>
                <a:spcPts val="0"/>
              </a:spcAft>
              <a:buClrTx/>
              <a:buSzTx/>
              <a:buFont typeface="Arial MT"/>
              <a:buChar char="•"/>
              <a:tabLst>
                <a:tab pos="299085" algn="l"/>
                <a:tab pos="299720" algn="l"/>
              </a:tabLst>
              <a:defRPr/>
            </a:pPr>
            <a:r>
              <a:rPr kumimoji="0" sz="1800" b="0" i="0" u="none" strike="noStrike" kern="1200" cap="none" spc="-20" normalizeH="0" baseline="0" noProof="0" dirty="0">
                <a:ln>
                  <a:noFill/>
                </a:ln>
                <a:solidFill>
                  <a:prstClr val="black"/>
                </a:solidFill>
                <a:effectLst/>
                <a:uLnTx/>
                <a:uFillTx/>
                <a:latin typeface="Calibri"/>
                <a:ea typeface="+mn-ea"/>
                <a:cs typeface="Calibri"/>
              </a:rPr>
              <a:t>Factors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closely</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related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with</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vectors.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In </a:t>
            </a:r>
            <a:r>
              <a:rPr kumimoji="0" sz="1800" b="0" i="0" u="none" strike="noStrike" kern="1200" cap="none" spc="-10" normalizeH="0" baseline="0" noProof="0" dirty="0">
                <a:ln>
                  <a:noFill/>
                </a:ln>
                <a:solidFill>
                  <a:prstClr val="black"/>
                </a:solidFill>
                <a:effectLst/>
                <a:uLnTx/>
                <a:uFillTx/>
                <a:latin typeface="Calibri"/>
                <a:ea typeface="+mn-ea"/>
                <a:cs typeface="Calibri"/>
              </a:rPr>
              <a:t>fact,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factors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are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stored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integer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vectors.</a:t>
            </a:r>
            <a:r>
              <a:rPr kumimoji="0" sz="1800" b="0" i="0" u="none" strike="noStrike" kern="1200" cap="none" spc="-5" normalizeH="0" baseline="0" noProof="0" dirty="0">
                <a:ln>
                  <a:noFill/>
                </a:ln>
                <a:solidFill>
                  <a:prstClr val="black"/>
                </a:solidFill>
                <a:effectLst/>
                <a:uLnTx/>
                <a:uFillTx/>
                <a:latin typeface="Calibri"/>
                <a:ea typeface="+mn-ea"/>
                <a:cs typeface="Calibri"/>
              </a:rPr>
              <a:t> This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clearly</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seen</a:t>
            </a:r>
            <a:r>
              <a:rPr kumimoji="0" sz="1800" b="0" i="0" u="none" strike="noStrike" kern="1200" cap="none" spc="-10" normalizeH="0" baseline="0" noProof="0" dirty="0">
                <a:ln>
                  <a:noFill/>
                </a:ln>
                <a:solidFill>
                  <a:prstClr val="black"/>
                </a:solidFill>
                <a:effectLst/>
                <a:uLnTx/>
                <a:uFillTx/>
                <a:latin typeface="Calibri"/>
                <a:ea typeface="+mn-ea"/>
                <a:cs typeface="Calibri"/>
              </a:rPr>
              <a:t> from</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its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1085"/>
              </a:spcBef>
              <a:spcAft>
                <a:spcPts val="0"/>
              </a:spcAft>
              <a:buClrTx/>
              <a:buSzTx/>
              <a:buFont typeface="Arial MT"/>
              <a:buChar char="•"/>
              <a:tabLst>
                <a:tab pos="299085" algn="l"/>
                <a:tab pos="299720" algn="l"/>
              </a:tabLst>
              <a:defRPr/>
            </a:pPr>
            <a:r>
              <a:rPr kumimoji="0" sz="1800" b="0" i="0" u="none" strike="noStrike" kern="1200" cap="none" spc="-35" normalizeH="0" baseline="0" noProof="0" dirty="0">
                <a:ln>
                  <a:noFill/>
                </a:ln>
                <a:solidFill>
                  <a:prstClr val="black"/>
                </a:solidFill>
                <a:effectLst/>
                <a:uLnTx/>
                <a:uFillTx/>
                <a:latin typeface="Calibri"/>
                <a:ea typeface="+mn-ea"/>
                <a:cs typeface="Calibri"/>
              </a:rPr>
              <a:t>We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access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structure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0" normalizeH="0" baseline="0" noProof="0" dirty="0">
                <a:ln>
                  <a:noFill/>
                </a:ln>
                <a:solidFill>
                  <a:prstClr val="black"/>
                </a:solidFill>
                <a:effectLst/>
                <a:uLnTx/>
                <a:uFillTx/>
                <a:latin typeface="Calibri"/>
                <a:ea typeface="+mn-ea"/>
                <a:cs typeface="Calibri"/>
              </a:rPr>
              <a:t> 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factor</a:t>
            </a:r>
            <a:r>
              <a:rPr kumimoji="0" sz="1800" b="0" i="0" u="none" strike="noStrike" kern="1200" cap="none" spc="-5" normalizeH="0" baseline="0" noProof="0" dirty="0">
                <a:ln>
                  <a:noFill/>
                </a:ln>
                <a:solidFill>
                  <a:prstClr val="black"/>
                </a:solidFill>
                <a:effectLst/>
                <a:uLnTx/>
                <a:uFillTx/>
                <a:latin typeface="Calibri"/>
                <a:ea typeface="+mn-ea"/>
                <a:cs typeface="Calibri"/>
              </a:rPr>
              <a:t> using</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str()</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259330" marR="8503285" lvl="0" indent="78740" algn="l"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25"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t</a:t>
            </a:r>
            <a:r>
              <a:rPr kumimoji="0" sz="1800" b="1" i="0" u="none" strike="noStrike" kern="1200" cap="none" spc="-5" normalizeH="0" baseline="0" noProof="0" dirty="0">
                <a:ln>
                  <a:noFill/>
                </a:ln>
                <a:solidFill>
                  <a:srgbClr val="C00000"/>
                </a:solidFill>
                <a:effectLst/>
                <a:uLnTx/>
                <a:uFillTx/>
                <a:latin typeface="Calibri"/>
                <a:ea typeface="+mn-ea"/>
                <a:cs typeface="Calibri"/>
              </a:rPr>
              <a:t>r</a:t>
            </a:r>
            <a:r>
              <a:rPr kumimoji="0" sz="1800" b="1" i="0" u="none" strike="noStrike" kern="1200" cap="none" spc="0" normalizeH="0" baseline="0" noProof="0" dirty="0">
                <a:ln>
                  <a:noFill/>
                </a:ln>
                <a:solidFill>
                  <a:srgbClr val="C00000"/>
                </a:solidFill>
                <a:effectLst/>
                <a:uLnTx/>
                <a:uFillTx/>
                <a:latin typeface="Calibri"/>
                <a:ea typeface="+mn-ea"/>
                <a:cs typeface="Calibri"/>
              </a:rPr>
              <a:t>(FT2)  </a:t>
            </a:r>
            <a:r>
              <a:rPr kumimoji="0" sz="1800" b="1" i="0" u="none" strike="noStrike" kern="1200" cap="none" spc="-5" normalizeH="0" baseline="0" noProof="0" dirty="0">
                <a:ln>
                  <a:noFill/>
                </a:ln>
                <a:solidFill>
                  <a:prstClr val="black"/>
                </a:solidFill>
                <a:effectLst/>
                <a:uLnTx/>
                <a:uFillTx/>
                <a:latin typeface="Calibri"/>
                <a:ea typeface="+mn-ea"/>
                <a:cs typeface="Calibri"/>
              </a:rPr>
              <a:t>Output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2593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5" normalizeH="0" baseline="0" noProof="0" dirty="0">
                <a:ln>
                  <a:noFill/>
                </a:ln>
                <a:solidFill>
                  <a:srgbClr val="00AF50"/>
                </a:solidFill>
                <a:effectLst/>
                <a:uLnTx/>
                <a:uFillTx/>
                <a:latin typeface="Calibri"/>
                <a:ea typeface="+mn-ea"/>
                <a:cs typeface="Calibri"/>
              </a:rPr>
              <a:t>Factor</a:t>
            </a:r>
            <a:r>
              <a:rPr kumimoji="0" sz="1800" b="1" i="0" u="none" strike="noStrike" kern="1200" cap="none" spc="-2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w/</a:t>
            </a:r>
            <a:r>
              <a:rPr kumimoji="0" sz="1800" b="1" i="0" u="none" strike="noStrike" kern="1200" cap="none" spc="10"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3</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5" normalizeH="0" baseline="0" noProof="0" dirty="0">
                <a:ln>
                  <a:noFill/>
                </a:ln>
                <a:solidFill>
                  <a:srgbClr val="00AF50"/>
                </a:solidFill>
                <a:effectLst/>
                <a:uLnTx/>
                <a:uFillTx/>
                <a:latin typeface="Calibri"/>
                <a:ea typeface="+mn-ea"/>
                <a:cs typeface="Calibri"/>
              </a:rPr>
              <a:t>levels</a:t>
            </a:r>
            <a:r>
              <a:rPr kumimoji="0" sz="1800" b="1" i="0" u="none" strike="noStrike" kern="1200" cap="none" spc="-10" normalizeH="0" baseline="0" noProof="0" dirty="0">
                <a:ln>
                  <a:noFill/>
                </a:ln>
                <a:solidFill>
                  <a:srgbClr val="00AF50"/>
                </a:solidFill>
                <a:effectLst/>
                <a:uLnTx/>
                <a:uFillTx/>
                <a:latin typeface="Calibri"/>
                <a:ea typeface="+mn-ea"/>
                <a:cs typeface="Calibri"/>
              </a:rPr>
              <a:t> "Single","Married",..:</a:t>
            </a:r>
            <a:r>
              <a:rPr kumimoji="0" sz="1800" b="1" i="0" u="none" strike="noStrike" kern="1200" cap="none" spc="-2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1</a:t>
            </a:r>
            <a:r>
              <a:rPr kumimoji="0" sz="1800" b="1" i="0" u="none" strike="noStrike" kern="1200" cap="none" spc="10"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2</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2</a:t>
            </a:r>
            <a:r>
              <a:rPr kumimoji="0" sz="1800" b="1" i="0" u="none" strike="noStrike" kern="1200" cap="none" spc="1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1</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700" b="0" i="0" u="none" strike="noStrike" kern="1200" cap="none" spc="0" normalizeH="0" baseline="0" noProof="0" dirty="0">
              <a:ln>
                <a:noFill/>
              </a:ln>
              <a:solidFill>
                <a:prstClr val="black"/>
              </a:solidFill>
              <a:effectLst/>
              <a:uLnTx/>
              <a:uFillTx/>
              <a:latin typeface="Calibri"/>
              <a:ea typeface="+mn-ea"/>
              <a:cs typeface="Calibri"/>
            </a:endParaRPr>
          </a:p>
          <a:p>
            <a:pPr marL="550545"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FT2 &lt;-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factor(c("Single",</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"Married",</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"Single",</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"Divorced"),levels</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c("Married",</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"Single","Divorced"));</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550545"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0" normalizeH="0" baseline="0" noProof="0" dirty="0">
                <a:ln>
                  <a:noFill/>
                </a:ln>
                <a:solidFill>
                  <a:srgbClr val="C00000"/>
                </a:solidFill>
                <a:effectLst/>
                <a:uLnTx/>
                <a:uFillTx/>
                <a:latin typeface="Calibri"/>
                <a:ea typeface="+mn-ea"/>
                <a:cs typeface="Calibri"/>
              </a:rPr>
              <a:t>FT2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550545" marR="10291445" lvl="0" indent="0" algn="l" defTabSz="914400" rtl="0" eaLnBrk="1" fontAlgn="auto" latinLnBrk="0" hangingPunct="1">
              <a:lnSpc>
                <a:spcPts val="3240"/>
              </a:lnSpc>
              <a:spcBef>
                <a:spcPts val="285"/>
              </a:spcBef>
              <a:spcAft>
                <a:spcPts val="0"/>
              </a:spcAft>
              <a:buClrTx/>
              <a:buSzTx/>
              <a:buFontTx/>
              <a:buNone/>
              <a:tabLst/>
              <a:defRPr/>
            </a:pPr>
            <a:r>
              <a:rPr kumimoji="0" sz="1800" b="1" i="0" u="none" strike="noStrike" kern="1200" cap="none" spc="-25" normalizeH="0" baseline="0" noProof="0" dirty="0">
                <a:ln>
                  <a:noFill/>
                </a:ln>
                <a:solidFill>
                  <a:srgbClr val="C00000"/>
                </a:solidFill>
                <a:effectLst/>
                <a:uLnTx/>
                <a:uFillTx/>
                <a:latin typeface="Calibri"/>
                <a:ea typeface="+mn-ea"/>
                <a:cs typeface="Calibri"/>
              </a:rPr>
              <a:t>s</a:t>
            </a:r>
            <a:r>
              <a:rPr kumimoji="0" sz="1800" b="1" i="0" u="none" strike="noStrike" kern="1200" cap="none" spc="0" normalizeH="0" baseline="0" noProof="0" dirty="0">
                <a:ln>
                  <a:noFill/>
                </a:ln>
                <a:solidFill>
                  <a:srgbClr val="C00000"/>
                </a:solidFill>
                <a:effectLst/>
                <a:uLnTx/>
                <a:uFillTx/>
                <a:latin typeface="Calibri"/>
                <a:ea typeface="+mn-ea"/>
                <a:cs typeface="Calibri"/>
              </a:rPr>
              <a:t>t</a:t>
            </a:r>
            <a:r>
              <a:rPr kumimoji="0" sz="1800" b="1" i="0" u="none" strike="noStrike" kern="1200" cap="none" spc="-5" normalizeH="0" baseline="0" noProof="0" dirty="0">
                <a:ln>
                  <a:noFill/>
                </a:ln>
                <a:solidFill>
                  <a:srgbClr val="C00000"/>
                </a:solidFill>
                <a:effectLst/>
                <a:uLnTx/>
                <a:uFillTx/>
                <a:latin typeface="Calibri"/>
                <a:ea typeface="+mn-ea"/>
                <a:cs typeface="Calibri"/>
              </a:rPr>
              <a:t>r</a:t>
            </a:r>
            <a:r>
              <a:rPr kumimoji="0" sz="1800" b="1" i="0" u="none" strike="noStrike" kern="1200" cap="none" spc="0" normalizeH="0" baseline="0" noProof="0" dirty="0">
                <a:ln>
                  <a:noFill/>
                </a:ln>
                <a:solidFill>
                  <a:srgbClr val="C00000"/>
                </a:solidFill>
                <a:effectLst/>
                <a:uLnTx/>
                <a:uFillTx/>
                <a:latin typeface="Calibri"/>
                <a:ea typeface="+mn-ea"/>
                <a:cs typeface="Calibri"/>
              </a:rPr>
              <a:t>(FT2)  </a:t>
            </a:r>
            <a:r>
              <a:rPr kumimoji="0" sz="1800" b="1" i="0" u="none" strike="noStrike" kern="1200" cap="none" spc="-5" normalizeH="0" baseline="0" noProof="0" dirty="0">
                <a:ln>
                  <a:noFill/>
                </a:ln>
                <a:solidFill>
                  <a:prstClr val="black"/>
                </a:solidFill>
                <a:effectLst/>
                <a:uLnTx/>
                <a:uFillTx/>
                <a:latin typeface="Calibri"/>
                <a:ea typeface="+mn-ea"/>
                <a:cs typeface="Calibri"/>
              </a:rPr>
              <a:t>Output</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550545" marR="0" lvl="0" indent="0" algn="l" defTabSz="914400" rtl="0" eaLnBrk="1" fontAlgn="auto" latinLnBrk="0" hangingPunct="1">
              <a:lnSpc>
                <a:spcPct val="100000"/>
              </a:lnSpc>
              <a:spcBef>
                <a:spcPts val="795"/>
              </a:spcBef>
              <a:spcAft>
                <a:spcPts val="0"/>
              </a:spcAft>
              <a:buClrTx/>
              <a:buSzTx/>
              <a:buFontTx/>
              <a:buNone/>
              <a:tabLst/>
              <a:defRPr/>
            </a:pPr>
            <a:r>
              <a:rPr kumimoji="0" sz="1800" b="1" i="0" u="none" strike="noStrike" kern="1200" cap="none" spc="-15" normalizeH="0" baseline="0" noProof="0" dirty="0">
                <a:ln>
                  <a:noFill/>
                </a:ln>
                <a:solidFill>
                  <a:srgbClr val="00AF50"/>
                </a:solidFill>
                <a:effectLst/>
                <a:uLnTx/>
                <a:uFillTx/>
                <a:latin typeface="Calibri"/>
                <a:ea typeface="+mn-ea"/>
                <a:cs typeface="Calibri"/>
              </a:rPr>
              <a:t>Factor</a:t>
            </a:r>
            <a:r>
              <a:rPr kumimoji="0" sz="1800" b="1" i="0" u="none" strike="noStrike" kern="1200" cap="none" spc="-30" normalizeH="0" baseline="0" noProof="0" dirty="0">
                <a:ln>
                  <a:noFill/>
                </a:ln>
                <a:solidFill>
                  <a:srgbClr val="00AF50"/>
                </a:solidFill>
                <a:effectLst/>
                <a:uLnTx/>
                <a:uFillTx/>
                <a:latin typeface="Calibri"/>
                <a:ea typeface="+mn-ea"/>
                <a:cs typeface="Calibri"/>
              </a:rPr>
              <a:t> </a:t>
            </a:r>
            <a:r>
              <a:rPr kumimoji="0" sz="1800" b="1" i="0" u="none" strike="noStrike" kern="1200" cap="none" spc="-5" normalizeH="0" baseline="0" noProof="0" dirty="0">
                <a:ln>
                  <a:noFill/>
                </a:ln>
                <a:solidFill>
                  <a:srgbClr val="00AF50"/>
                </a:solidFill>
                <a:effectLst/>
                <a:uLnTx/>
                <a:uFillTx/>
                <a:latin typeface="Calibri"/>
                <a:ea typeface="+mn-ea"/>
                <a:cs typeface="Calibri"/>
              </a:rPr>
              <a:t>w/ </a:t>
            </a:r>
            <a:r>
              <a:rPr kumimoji="0" sz="1800" b="1" i="0" u="none" strike="noStrike" kern="1200" cap="none" spc="0" normalizeH="0" baseline="0" noProof="0" dirty="0">
                <a:ln>
                  <a:noFill/>
                </a:ln>
                <a:solidFill>
                  <a:srgbClr val="00AF50"/>
                </a:solidFill>
                <a:effectLst/>
                <a:uLnTx/>
                <a:uFillTx/>
                <a:latin typeface="Calibri"/>
                <a:ea typeface="+mn-ea"/>
                <a:cs typeface="Calibri"/>
              </a:rPr>
              <a:t>3</a:t>
            </a:r>
            <a:r>
              <a:rPr kumimoji="0" sz="1800" b="1" i="0" u="none" strike="noStrike" kern="1200" cap="none" spc="-5" normalizeH="0" baseline="0" noProof="0" dirty="0">
                <a:ln>
                  <a:noFill/>
                </a:ln>
                <a:solidFill>
                  <a:srgbClr val="00AF50"/>
                </a:solidFill>
                <a:effectLst/>
                <a:uLnTx/>
                <a:uFillTx/>
                <a:latin typeface="Calibri"/>
                <a:ea typeface="+mn-ea"/>
                <a:cs typeface="Calibri"/>
              </a:rPr>
              <a:t> levels</a:t>
            </a:r>
            <a:r>
              <a:rPr kumimoji="0" sz="1800" b="1" i="0" u="none" strike="noStrike" kern="1200" cap="none" spc="-15" normalizeH="0" baseline="0" noProof="0" dirty="0">
                <a:ln>
                  <a:noFill/>
                </a:ln>
                <a:solidFill>
                  <a:srgbClr val="00AF50"/>
                </a:solidFill>
                <a:effectLst/>
                <a:uLnTx/>
                <a:uFillTx/>
                <a:latin typeface="Calibri"/>
                <a:ea typeface="+mn-ea"/>
                <a:cs typeface="Calibri"/>
              </a:rPr>
              <a:t> </a:t>
            </a:r>
            <a:r>
              <a:rPr kumimoji="0" sz="1800" b="1" i="0" u="none" strike="noStrike" kern="1200" cap="none" spc="-5" normalizeH="0" baseline="0" noProof="0" dirty="0">
                <a:ln>
                  <a:noFill/>
                </a:ln>
                <a:solidFill>
                  <a:srgbClr val="00AF50"/>
                </a:solidFill>
                <a:effectLst/>
                <a:uLnTx/>
                <a:uFillTx/>
                <a:latin typeface="Calibri"/>
                <a:ea typeface="+mn-ea"/>
                <a:cs typeface="Calibri"/>
              </a:rPr>
              <a:t>"Married","Single",..:</a:t>
            </a:r>
            <a:r>
              <a:rPr kumimoji="0" sz="1800" b="1" i="0" u="none" strike="noStrike" kern="1200" cap="none" spc="-3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2</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1</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1</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2</a:t>
            </a:r>
            <a:r>
              <a:rPr kumimoji="0" sz="1800" b="1" i="0" u="none" strike="noStrike" kern="1200" cap="none" spc="-5" normalizeH="0" baseline="0" noProof="0" dirty="0">
                <a:ln>
                  <a:noFill/>
                </a:ln>
                <a:solidFill>
                  <a:srgbClr val="00AF50"/>
                </a:solidFill>
                <a:effectLst/>
                <a:uLnTx/>
                <a:uFillTx/>
                <a:latin typeface="Calibri"/>
                <a:ea typeface="+mn-ea"/>
                <a:cs typeface="Calibri"/>
              </a:rPr>
              <a:t> </a:t>
            </a:r>
            <a:r>
              <a:rPr kumimoji="0" sz="1800" b="1" i="0" u="none" strike="noStrike" kern="1200" cap="none" spc="0" normalizeH="0" baseline="0" noProof="0" dirty="0">
                <a:ln>
                  <a:noFill/>
                </a:ln>
                <a:solidFill>
                  <a:srgbClr val="00AF50"/>
                </a:solidFill>
                <a:effectLst/>
                <a:uLnTx/>
                <a:uFillTx/>
                <a:latin typeface="Calibri"/>
                <a:ea typeface="+mn-ea"/>
                <a:cs typeface="Calibri"/>
              </a:rPr>
              <a:t>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7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Number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of</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level defined</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factor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be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accessed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nlevel()</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25933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nlevels(FT2)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711200" y="227838"/>
            <a:ext cx="9623425" cy="6383655"/>
          </a:xfrm>
          <a:prstGeom prst="rect">
            <a:avLst/>
          </a:prstGeom>
        </p:spPr>
        <p:txBody>
          <a:bodyPr vert="horz" wrap="square" lIns="0" tIns="147320" rIns="0" bIns="0" rtlCol="0">
            <a:spAutoFit/>
          </a:bodyPr>
          <a:lstStyle/>
          <a:p>
            <a:pPr marL="1144270" marR="0" lvl="0" indent="0" algn="ctr" defTabSz="914400" rtl="0" eaLnBrk="1" fontAlgn="auto" latinLnBrk="0" hangingPunct="1">
              <a:lnSpc>
                <a:spcPct val="100000"/>
              </a:lnSpc>
              <a:spcBef>
                <a:spcPts val="1160"/>
              </a:spcBef>
              <a:spcAft>
                <a:spcPts val="0"/>
              </a:spcAft>
              <a:buClrTx/>
              <a:buSzTx/>
              <a:buFontTx/>
              <a:buNone/>
              <a:tabLst/>
              <a:defRPr/>
            </a:pPr>
            <a:r>
              <a:rPr kumimoji="0" sz="2400" b="1" i="0" u="none" strike="noStrike" kern="1200" cap="none" spc="-15" normalizeH="0" baseline="0" noProof="0" dirty="0">
                <a:ln>
                  <a:noFill/>
                </a:ln>
                <a:solidFill>
                  <a:prstClr val="black"/>
                </a:solidFill>
                <a:effectLst/>
                <a:uLnTx/>
                <a:uFillTx/>
                <a:latin typeface="Calibri"/>
                <a:ea typeface="+mn-ea"/>
                <a:cs typeface="Calibri"/>
              </a:rPr>
              <a:t>Factors</a:t>
            </a:r>
            <a:endParaRPr kumimoji="0" sz="24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795"/>
              </a:spcBef>
              <a:spcAft>
                <a:spcPts val="0"/>
              </a:spcAft>
              <a:buClrTx/>
              <a:buSzTx/>
              <a:buFontTx/>
              <a:buNone/>
              <a:tabLst/>
              <a:defRPr/>
            </a:pPr>
            <a:r>
              <a:rPr kumimoji="0" sz="1800" b="1" i="0" u="none" strike="noStrike" kern="1200" cap="none" spc="-10" normalizeH="0" baseline="0" noProof="0" dirty="0">
                <a:ln>
                  <a:noFill/>
                </a:ln>
                <a:solidFill>
                  <a:prstClr val="black"/>
                </a:solidFill>
                <a:effectLst/>
                <a:uLnTx/>
                <a:uFillTx/>
                <a:latin typeface="Calibri"/>
                <a:ea typeface="+mn-ea"/>
                <a:cs typeface="Calibri"/>
              </a:rPr>
              <a:t>For</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Eg: </a:t>
            </a:r>
            <a:r>
              <a:rPr kumimoji="0" sz="1800" b="1" i="0" u="none" strike="noStrike" kern="1200" cap="none" spc="0" normalizeH="0" baseline="0" noProof="0" dirty="0">
                <a:ln>
                  <a:noFill/>
                </a:ln>
                <a:solidFill>
                  <a:prstClr val="black"/>
                </a:solidFill>
                <a:effectLst/>
                <a:uLnTx/>
                <a:uFillTx/>
                <a:latin typeface="Calibri"/>
                <a:ea typeface="+mn-ea"/>
                <a:cs typeface="Calibri"/>
              </a:rPr>
              <a:t>A</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variable</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gender</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with</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20</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"male"</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entries</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and</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30</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"female"</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entries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205"/>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gender</a:t>
            </a:r>
            <a:r>
              <a:rPr kumimoji="0" sz="1600" b="1" i="0" u="none" strike="noStrike" kern="1200" cap="none" spc="30"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&lt;-</a:t>
            </a:r>
            <a:r>
              <a:rPr kumimoji="0" sz="1600" b="1" i="0" u="none" strike="noStrike" kern="1200" cap="none" spc="2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c(rep("male",20),</a:t>
            </a:r>
            <a:r>
              <a:rPr kumimoji="0" sz="1600" b="1" i="0" u="none" strike="noStrike" kern="1200" cap="none" spc="55"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rep("female",</a:t>
            </a:r>
            <a:r>
              <a:rPr kumimoji="0" sz="1600" b="1" i="0" u="none" strike="noStrike" kern="1200" cap="none" spc="35"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30))</a:t>
            </a:r>
            <a:r>
              <a:rPr kumimoji="0" sz="1600" b="1" i="0" u="none" strike="noStrike" kern="1200" cap="none" spc="400"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#rep()</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is</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a</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10" normalizeH="0" baseline="0" noProof="0" dirty="0">
                <a:ln>
                  <a:noFill/>
                </a:ln>
                <a:solidFill>
                  <a:srgbClr val="C00000"/>
                </a:solidFill>
                <a:effectLst/>
                <a:uLnTx/>
                <a:uFillTx/>
                <a:latin typeface="Calibri"/>
                <a:ea typeface="+mn-ea"/>
                <a:cs typeface="Calibri"/>
              </a:rPr>
              <a:t>replicate</a:t>
            </a:r>
            <a:r>
              <a:rPr kumimoji="0" sz="1200" b="1" i="0" u="none" strike="noStrike" kern="1200" cap="none" spc="-5" normalizeH="0" baseline="0" noProof="0" dirty="0">
                <a:ln>
                  <a:noFill/>
                </a:ln>
                <a:solidFill>
                  <a:srgbClr val="C00000"/>
                </a:solidFill>
                <a:effectLst/>
                <a:uLnTx/>
                <a:uFillTx/>
                <a:latin typeface="Calibri"/>
                <a:ea typeface="+mn-ea"/>
                <a:cs typeface="Calibri"/>
              </a:rPr>
              <a:t> function</a:t>
            </a:r>
            <a:r>
              <a:rPr kumimoji="0" sz="1200" b="1" i="0" u="none" strike="noStrike" kern="1200" cap="none" spc="15" normalizeH="0" baseline="0" noProof="0" dirty="0">
                <a:ln>
                  <a:noFill/>
                </a:ln>
                <a:solidFill>
                  <a:srgbClr val="C00000"/>
                </a:solidFill>
                <a:effectLst/>
                <a:uLnTx/>
                <a:uFillTx/>
                <a:latin typeface="Calibri"/>
                <a:ea typeface="+mn-ea"/>
                <a:cs typeface="Calibri"/>
              </a:rPr>
              <a:t> </a:t>
            </a:r>
            <a:r>
              <a:rPr kumimoji="0" sz="1200" b="1" i="0" u="none" strike="noStrike" kern="1200" cap="none" spc="-10" normalizeH="0" baseline="0" noProof="0" dirty="0">
                <a:ln>
                  <a:noFill/>
                </a:ln>
                <a:solidFill>
                  <a:srgbClr val="C00000"/>
                </a:solidFill>
                <a:effectLst/>
                <a:uLnTx/>
                <a:uFillTx/>
                <a:latin typeface="Calibri"/>
                <a:ea typeface="+mn-ea"/>
                <a:cs typeface="Calibri"/>
              </a:rPr>
              <a:t>creates</a:t>
            </a:r>
            <a:r>
              <a:rPr kumimoji="0" sz="1200" b="1" i="0" u="none" strike="noStrike" kern="1200" cap="none" spc="-25"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a</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10" normalizeH="0" baseline="0" noProof="0" dirty="0">
                <a:ln>
                  <a:noFill/>
                </a:ln>
                <a:solidFill>
                  <a:srgbClr val="C00000"/>
                </a:solidFill>
                <a:effectLst/>
                <a:uLnTx/>
                <a:uFillTx/>
                <a:latin typeface="Calibri"/>
                <a:ea typeface="+mn-ea"/>
                <a:cs typeface="Calibri"/>
              </a:rPr>
              <a:t>vector</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with</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20</a:t>
            </a:r>
            <a:r>
              <a:rPr kumimoji="0" sz="1200" b="1" i="0" u="none" strike="noStrike" kern="1200" cap="none" spc="290"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Male</a:t>
            </a:r>
            <a:r>
              <a:rPr kumimoji="0" sz="1200" b="1" i="0" u="none" strike="noStrike" kern="1200" cap="none" spc="15"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entries</a:t>
            </a:r>
            <a:r>
              <a:rPr kumimoji="0" sz="1200" b="1" i="0" u="none" strike="noStrike" kern="1200" cap="none" spc="-15"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and</a:t>
            </a:r>
            <a:r>
              <a:rPr kumimoji="0" sz="1200" b="1" i="0" u="none" strike="noStrike" kern="1200" cap="none" spc="20" normalizeH="0" baseline="0" noProof="0" dirty="0">
                <a:ln>
                  <a:noFill/>
                </a:ln>
                <a:solidFill>
                  <a:srgbClr val="C00000"/>
                </a:solidFill>
                <a:effectLst/>
                <a:uLnTx/>
                <a:uFillTx/>
                <a:latin typeface="Calibri"/>
                <a:ea typeface="+mn-ea"/>
                <a:cs typeface="Calibri"/>
              </a:rPr>
              <a:t> </a:t>
            </a:r>
            <a:r>
              <a:rPr kumimoji="0" sz="1200" b="1" i="0" u="none" strike="noStrike" kern="1200" cap="none" spc="0" normalizeH="0" baseline="0" noProof="0" dirty="0">
                <a:ln>
                  <a:noFill/>
                </a:ln>
                <a:solidFill>
                  <a:srgbClr val="C00000"/>
                </a:solidFill>
                <a:effectLst/>
                <a:uLnTx/>
                <a:uFillTx/>
                <a:latin typeface="Calibri"/>
                <a:ea typeface="+mn-ea"/>
                <a:cs typeface="Calibri"/>
              </a:rPr>
              <a:t>30</a:t>
            </a:r>
            <a:r>
              <a:rPr kumimoji="0" sz="1200" b="1" i="0" u="none" strike="noStrike" kern="1200" cap="none" spc="10"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Female</a:t>
            </a:r>
            <a:r>
              <a:rPr kumimoji="0" sz="1200" b="1" i="0" u="none" strike="noStrike" kern="1200" cap="none" spc="5" normalizeH="0" baseline="0" noProof="0" dirty="0">
                <a:ln>
                  <a:noFill/>
                </a:ln>
                <a:solidFill>
                  <a:srgbClr val="C00000"/>
                </a:solidFill>
                <a:effectLst/>
                <a:uLnTx/>
                <a:uFillTx/>
                <a:latin typeface="Calibri"/>
                <a:ea typeface="+mn-ea"/>
                <a:cs typeface="Calibri"/>
              </a:rPr>
              <a:t> </a:t>
            </a:r>
            <a:r>
              <a:rPr kumimoji="0" sz="1200" b="1" i="0" u="none" strike="noStrike" kern="1200" cap="none" spc="-5" normalizeH="0" baseline="0" noProof="0" dirty="0">
                <a:ln>
                  <a:noFill/>
                </a:ln>
                <a:solidFill>
                  <a:srgbClr val="C00000"/>
                </a:solidFill>
                <a:effectLst/>
                <a:uLnTx/>
                <a:uFillTx/>
                <a:latin typeface="Calibri"/>
                <a:ea typeface="+mn-ea"/>
                <a:cs typeface="Calibri"/>
              </a:rPr>
              <a:t>entries</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1600" b="1" i="0" u="none" strike="noStrike" kern="1200" cap="none" spc="-15" normalizeH="0" baseline="0" noProof="0" dirty="0">
                <a:ln>
                  <a:noFill/>
                </a:ln>
                <a:solidFill>
                  <a:srgbClr val="C00000"/>
                </a:solidFill>
                <a:effectLst/>
                <a:uLnTx/>
                <a:uFillTx/>
                <a:latin typeface="Calibri"/>
                <a:ea typeface="+mn-ea"/>
                <a:cs typeface="Calibri"/>
              </a:rPr>
              <a:t>gender</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4017645" lvl="0" indent="0" algn="l" defTabSz="914400" rtl="0" eaLnBrk="1" fontAlgn="auto" latinLnBrk="0" hangingPunct="1">
              <a:lnSpc>
                <a:spcPts val="3090"/>
              </a:lnSpc>
              <a:spcBef>
                <a:spcPts val="290"/>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gender</a:t>
            </a:r>
            <a:r>
              <a:rPr kumimoji="0" sz="1600" b="1" i="0" u="none" strike="noStrike" kern="1200" cap="none" spc="30"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&lt;-</a:t>
            </a:r>
            <a:r>
              <a:rPr kumimoji="0" sz="1600" b="1" i="0" u="none" strike="noStrike" kern="1200" cap="none" spc="15" normalizeH="0" baseline="0" noProof="0" dirty="0">
                <a:ln>
                  <a:noFill/>
                </a:ln>
                <a:solidFill>
                  <a:srgbClr val="C00000"/>
                </a:solidFill>
                <a:effectLst/>
                <a:uLnTx/>
                <a:uFillTx/>
                <a:latin typeface="Calibri"/>
                <a:ea typeface="+mn-ea"/>
                <a:cs typeface="Calibri"/>
              </a:rPr>
              <a:t> </a:t>
            </a:r>
            <a:r>
              <a:rPr kumimoji="0" sz="1600" b="1" i="0" u="none" strike="noStrike" kern="1200" cap="none" spc="-20" normalizeH="0" baseline="0" noProof="0" dirty="0">
                <a:ln>
                  <a:noFill/>
                </a:ln>
                <a:solidFill>
                  <a:srgbClr val="C00000"/>
                </a:solidFill>
                <a:effectLst/>
                <a:uLnTx/>
                <a:uFillTx/>
                <a:latin typeface="Calibri"/>
                <a:ea typeface="+mn-ea"/>
                <a:cs typeface="Calibri"/>
              </a:rPr>
              <a:t>factor(gender,</a:t>
            </a:r>
            <a:r>
              <a:rPr kumimoji="0" sz="1600" b="1" i="0" u="none" strike="noStrike" kern="1200" cap="none" spc="6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order</a:t>
            </a:r>
            <a:r>
              <a:rPr kumimoji="0" sz="1600" b="1" i="0" u="none" strike="noStrike" kern="1200" cap="none" spc="35"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TRUE,levels</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c("male","female")) </a:t>
            </a:r>
            <a:r>
              <a:rPr kumimoji="0" sz="1600" b="1" i="0" u="none" strike="noStrike" kern="1200" cap="none" spc="-345" normalizeH="0" baseline="0" noProof="0" dirty="0">
                <a:ln>
                  <a:noFill/>
                </a:ln>
                <a:solidFill>
                  <a:srgbClr val="C00000"/>
                </a:solidFill>
                <a:effectLst/>
                <a:uLnTx/>
                <a:uFillTx/>
                <a:latin typeface="Calibri"/>
                <a:ea typeface="+mn-ea"/>
                <a:cs typeface="Calibri"/>
              </a:rPr>
              <a:t> </a:t>
            </a:r>
            <a:r>
              <a:rPr kumimoji="0" sz="1600" b="1" i="0" u="none" strike="noStrike" kern="1200" cap="none" spc="-15" normalizeH="0" baseline="0" noProof="0" dirty="0">
                <a:ln>
                  <a:noFill/>
                </a:ln>
                <a:solidFill>
                  <a:srgbClr val="C00000"/>
                </a:solidFill>
                <a:effectLst/>
                <a:uLnTx/>
                <a:uFillTx/>
                <a:latin typeface="Calibri"/>
                <a:ea typeface="+mn-ea"/>
                <a:cs typeface="Calibri"/>
              </a:rPr>
              <a:t>gender</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850"/>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str(gender)</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7751445" lvl="0" indent="0" algn="l" defTabSz="914400" rtl="0" eaLnBrk="1" fontAlgn="auto" latinLnBrk="0" hangingPunct="1">
              <a:lnSpc>
                <a:spcPct val="160600"/>
              </a:lnSpc>
              <a:spcBef>
                <a:spcPts val="0"/>
              </a:spcBef>
              <a:spcAft>
                <a:spcPts val="0"/>
              </a:spcAft>
              <a:buClrTx/>
              <a:buSzTx/>
              <a:buFontTx/>
              <a:buNone/>
              <a:tabLst/>
              <a:defRPr/>
            </a:pP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en</a:t>
            </a:r>
            <a:r>
              <a:rPr kumimoji="0" sz="1600" b="1" i="0" u="none" strike="noStrike" kern="1200" cap="none" spc="-20" normalizeH="0" baseline="0" noProof="0" dirty="0">
                <a:ln>
                  <a:noFill/>
                </a:ln>
                <a:solidFill>
                  <a:srgbClr val="C00000"/>
                </a:solidFill>
                <a:effectLst/>
                <a:uLnTx/>
                <a:uFillTx/>
                <a:latin typeface="Calibri"/>
                <a:ea typeface="+mn-ea"/>
                <a:cs typeface="Calibri"/>
              </a:rPr>
              <a:t>d</a:t>
            </a:r>
            <a:r>
              <a:rPr kumimoji="0" sz="1600" b="1" i="0" u="none" strike="noStrike" kern="1200" cap="none" spc="-10" normalizeH="0" baseline="0" noProof="0" dirty="0">
                <a:ln>
                  <a:noFill/>
                </a:ln>
                <a:solidFill>
                  <a:srgbClr val="C00000"/>
                </a:solidFill>
                <a:effectLst/>
                <a:uLnTx/>
                <a:uFillTx/>
                <a:latin typeface="Calibri"/>
                <a:ea typeface="+mn-ea"/>
                <a:cs typeface="Calibri"/>
              </a:rPr>
              <a:t>er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1</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&gt;</a:t>
            </a: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5"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n</a:t>
            </a:r>
            <a:r>
              <a:rPr kumimoji="0" sz="1600" b="1" i="0" u="none" strike="noStrike" kern="1200" cap="none" spc="-10" normalizeH="0" baseline="0" noProof="0" dirty="0">
                <a:ln>
                  <a:noFill/>
                </a:ln>
                <a:solidFill>
                  <a:srgbClr val="C00000"/>
                </a:solidFill>
                <a:effectLst/>
                <a:uLnTx/>
                <a:uFillTx/>
                <a:latin typeface="Calibri"/>
                <a:ea typeface="+mn-ea"/>
                <a:cs typeface="Calibri"/>
              </a:rPr>
              <a:t>de</a:t>
            </a:r>
            <a:r>
              <a:rPr kumimoji="0" sz="1600" b="1" i="0" u="none" strike="noStrike" kern="1200" cap="none" spc="0" normalizeH="0" baseline="0" noProof="0" dirty="0">
                <a:ln>
                  <a:noFill/>
                </a:ln>
                <a:solidFill>
                  <a:srgbClr val="C00000"/>
                </a:solidFill>
                <a:effectLst/>
                <a:uLnTx/>
                <a:uFillTx/>
                <a:latin typeface="Calibri"/>
                <a:ea typeface="+mn-ea"/>
                <a:cs typeface="Calibri"/>
              </a:rPr>
              <a:t>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2</a:t>
            </a:r>
            <a:r>
              <a:rPr kumimoji="0" sz="1600" b="1" i="0" u="none" strike="noStrike" kern="1200" cap="none" spc="0" normalizeH="0" baseline="0" noProof="0" dirty="0">
                <a:ln>
                  <a:noFill/>
                </a:ln>
                <a:solidFill>
                  <a:srgbClr val="C00000"/>
                </a:solidFill>
                <a:effectLst/>
                <a:uLnTx/>
                <a:uFillTx/>
                <a:latin typeface="Calibri"/>
                <a:ea typeface="+mn-ea"/>
                <a:cs typeface="Calibri"/>
              </a:rPr>
              <a:t>1</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en</a:t>
            </a:r>
            <a:r>
              <a:rPr kumimoji="0" sz="1600" b="1" i="0" u="none" strike="noStrike" kern="1200" cap="none" spc="-20" normalizeH="0" baseline="0" noProof="0" dirty="0">
                <a:ln>
                  <a:noFill/>
                </a:ln>
                <a:solidFill>
                  <a:srgbClr val="C00000"/>
                </a:solidFill>
                <a:effectLst/>
                <a:uLnTx/>
                <a:uFillTx/>
                <a:latin typeface="Calibri"/>
                <a:ea typeface="+mn-ea"/>
                <a:cs typeface="Calibri"/>
              </a:rPr>
              <a:t>d</a:t>
            </a:r>
            <a:r>
              <a:rPr kumimoji="0" sz="1600" b="1" i="0" u="none" strike="noStrike" kern="1200" cap="none" spc="-10" normalizeH="0" baseline="0" noProof="0" dirty="0">
                <a:ln>
                  <a:noFill/>
                </a:ln>
                <a:solidFill>
                  <a:srgbClr val="C00000"/>
                </a:solidFill>
                <a:effectLst/>
                <a:uLnTx/>
                <a:uFillTx/>
                <a:latin typeface="Calibri"/>
                <a:ea typeface="+mn-ea"/>
                <a:cs typeface="Calibri"/>
              </a:rPr>
              <a:t>er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21</a:t>
            </a:r>
            <a:r>
              <a:rPr kumimoji="0" sz="1600" b="1" i="0" u="none" strike="noStrike" kern="1200" cap="none" spc="0"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&gt;</a:t>
            </a:r>
            <a:r>
              <a:rPr kumimoji="0" sz="1600" b="1" i="0" u="none" strike="noStrike" kern="1200" cap="none" spc="-25"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n</a:t>
            </a:r>
            <a:r>
              <a:rPr kumimoji="0" sz="1600" b="1" i="0" u="none" strike="noStrike" kern="1200" cap="none" spc="-10" normalizeH="0" baseline="0" noProof="0" dirty="0">
                <a:ln>
                  <a:noFill/>
                </a:ln>
                <a:solidFill>
                  <a:srgbClr val="C00000"/>
                </a:solidFill>
                <a:effectLst/>
                <a:uLnTx/>
                <a:uFillTx/>
                <a:latin typeface="Calibri"/>
                <a:ea typeface="+mn-ea"/>
                <a:cs typeface="Calibri"/>
              </a:rPr>
              <a:t>d</a:t>
            </a:r>
            <a:r>
              <a:rPr kumimoji="0" sz="1600" b="1" i="0" u="none" strike="noStrike" kern="1200" cap="none" spc="5"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r[1</a:t>
            </a:r>
            <a:r>
              <a:rPr kumimoji="0" sz="1600" b="1" i="0" u="none" strike="noStrike" kern="1200" cap="none" spc="-5" normalizeH="0" baseline="0" noProof="0" dirty="0">
                <a:ln>
                  <a:noFill/>
                </a:ln>
                <a:solidFill>
                  <a:srgbClr val="C00000"/>
                </a:solidFill>
                <a:effectLst/>
                <a:uLnTx/>
                <a:uFillTx/>
                <a:latin typeface="Calibri"/>
                <a:ea typeface="+mn-ea"/>
                <a:cs typeface="Calibri"/>
              </a:rPr>
              <a:t>]</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155"/>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gender</a:t>
            </a:r>
            <a:r>
              <a:rPr kumimoji="0" sz="1600" b="1" i="0" u="none" strike="noStrike" kern="1200" cap="none" spc="15"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&lt;-</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c(rep("male",20),</a:t>
            </a:r>
            <a:r>
              <a:rPr kumimoji="0" sz="1600" b="1" i="0" u="none" strike="noStrike" kern="1200" cap="none" spc="5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rep("female",</a:t>
            </a:r>
            <a:r>
              <a:rPr kumimoji="0" sz="1600" b="1" i="0" u="none" strike="noStrike" kern="1200" cap="none" spc="15" normalizeH="0" baseline="0" noProof="0" dirty="0">
                <a:ln>
                  <a:noFill/>
                </a:ln>
                <a:solidFill>
                  <a:srgbClr val="C00000"/>
                </a:solidFill>
                <a:effectLst/>
                <a:uLnTx/>
                <a:uFillTx/>
                <a:latin typeface="Calibri"/>
                <a:ea typeface="+mn-ea"/>
                <a:cs typeface="Calibri"/>
              </a:rPr>
              <a:t> </a:t>
            </a:r>
            <a:r>
              <a:rPr kumimoji="0" sz="1600" b="1" i="0" u="none" strike="noStrike" kern="1200" cap="none" spc="-15" normalizeH="0" baseline="0" noProof="0" dirty="0">
                <a:ln>
                  <a:noFill/>
                </a:ln>
                <a:solidFill>
                  <a:srgbClr val="C00000"/>
                </a:solidFill>
                <a:effectLst/>
                <a:uLnTx/>
                <a:uFillTx/>
                <a:latin typeface="Calibri"/>
                <a:ea typeface="+mn-ea"/>
                <a:cs typeface="Calibri"/>
              </a:rPr>
              <a:t>30))</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ct val="100000"/>
              </a:lnSpc>
              <a:spcBef>
                <a:spcPts val="1165"/>
              </a:spcBef>
              <a:spcAft>
                <a:spcPts val="0"/>
              </a:spcAft>
              <a:buClrTx/>
              <a:buSzTx/>
              <a:buFontTx/>
              <a:buNone/>
              <a:tabLst/>
              <a:defRPr/>
            </a:pPr>
            <a:r>
              <a:rPr kumimoji="0" sz="1600" b="1" i="0" u="none" strike="noStrike" kern="1200" cap="none" spc="-15" normalizeH="0" baseline="0" noProof="0" dirty="0">
                <a:ln>
                  <a:noFill/>
                </a:ln>
                <a:solidFill>
                  <a:srgbClr val="C00000"/>
                </a:solidFill>
                <a:effectLst/>
                <a:uLnTx/>
                <a:uFillTx/>
                <a:latin typeface="Calibri"/>
                <a:ea typeface="+mn-ea"/>
                <a:cs typeface="Calibri"/>
              </a:rPr>
              <a:t>gender</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3976370" lvl="0" indent="0" algn="l" defTabSz="914400" rtl="0" eaLnBrk="1" fontAlgn="auto" latinLnBrk="0" hangingPunct="1">
              <a:lnSpc>
                <a:spcPct val="160000"/>
              </a:lnSpc>
              <a:spcBef>
                <a:spcPts val="10"/>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gender</a:t>
            </a:r>
            <a:r>
              <a:rPr kumimoji="0" sz="1600" b="1" i="0" u="none" strike="noStrike" kern="1200" cap="none" spc="25"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&lt;-</a:t>
            </a:r>
            <a:r>
              <a:rPr kumimoji="0" sz="1600" b="1" i="0" u="none" strike="noStrike" kern="1200" cap="none" spc="15" normalizeH="0" baseline="0" noProof="0" dirty="0">
                <a:ln>
                  <a:noFill/>
                </a:ln>
                <a:solidFill>
                  <a:srgbClr val="C00000"/>
                </a:solidFill>
                <a:effectLst/>
                <a:uLnTx/>
                <a:uFillTx/>
                <a:latin typeface="Calibri"/>
                <a:ea typeface="+mn-ea"/>
                <a:cs typeface="Calibri"/>
              </a:rPr>
              <a:t> </a:t>
            </a:r>
            <a:r>
              <a:rPr kumimoji="0" sz="1600" b="1" i="0" u="none" strike="noStrike" kern="1200" cap="none" spc="-20" normalizeH="0" baseline="0" noProof="0" dirty="0">
                <a:ln>
                  <a:noFill/>
                </a:ln>
                <a:solidFill>
                  <a:srgbClr val="C00000"/>
                </a:solidFill>
                <a:effectLst/>
                <a:uLnTx/>
                <a:uFillTx/>
                <a:latin typeface="Calibri"/>
                <a:ea typeface="+mn-ea"/>
                <a:cs typeface="Calibri"/>
              </a:rPr>
              <a:t>factor(gender,</a:t>
            </a:r>
            <a:r>
              <a:rPr kumimoji="0" sz="1600" b="1" i="0" u="none" strike="noStrike" kern="1200" cap="none" spc="55"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order</a:t>
            </a:r>
            <a:r>
              <a:rPr kumimoji="0" sz="1600" b="1" i="0" u="none" strike="noStrike" kern="1200" cap="none" spc="30"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 </a:t>
            </a:r>
            <a:r>
              <a:rPr kumimoji="0" sz="1600" b="1" i="0" u="none" strike="noStrike" kern="1200" cap="none" spc="-15" normalizeH="0" baseline="0" noProof="0" dirty="0">
                <a:ln>
                  <a:noFill/>
                </a:ln>
                <a:solidFill>
                  <a:srgbClr val="C00000"/>
                </a:solidFill>
                <a:effectLst/>
                <a:uLnTx/>
                <a:uFillTx/>
                <a:latin typeface="Calibri"/>
                <a:ea typeface="+mn-ea"/>
                <a:cs typeface="Calibri"/>
              </a:rPr>
              <a:t>FALSE,levels</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 </a:t>
            </a:r>
            <a:r>
              <a:rPr kumimoji="0" sz="1600" b="1" i="0" u="none" strike="noStrike" kern="1200" cap="none" spc="-10" normalizeH="0" baseline="0" noProof="0" dirty="0">
                <a:ln>
                  <a:noFill/>
                </a:ln>
                <a:solidFill>
                  <a:srgbClr val="C00000"/>
                </a:solidFill>
                <a:effectLst/>
                <a:uLnTx/>
                <a:uFillTx/>
                <a:latin typeface="Calibri"/>
                <a:ea typeface="+mn-ea"/>
                <a:cs typeface="Calibri"/>
              </a:rPr>
              <a:t>c("male","female")) </a:t>
            </a:r>
            <a:r>
              <a:rPr kumimoji="0" sz="1600" b="1" i="0" u="none" strike="noStrike" kern="1200" cap="none" spc="-345" normalizeH="0" baseline="0" noProof="0" dirty="0">
                <a:ln>
                  <a:noFill/>
                </a:ln>
                <a:solidFill>
                  <a:srgbClr val="C00000"/>
                </a:solidFill>
                <a:effectLst/>
                <a:uLnTx/>
                <a:uFillTx/>
                <a:latin typeface="Calibri"/>
                <a:ea typeface="+mn-ea"/>
                <a:cs typeface="Calibri"/>
              </a:rPr>
              <a:t> </a:t>
            </a:r>
            <a:r>
              <a:rPr kumimoji="0" sz="1600" b="1" i="0" u="none" strike="noStrike" kern="1200" cap="none" spc="-15" normalizeH="0" baseline="0" noProof="0" dirty="0">
                <a:ln>
                  <a:noFill/>
                </a:ln>
                <a:solidFill>
                  <a:srgbClr val="C00000"/>
                </a:solidFill>
                <a:effectLst/>
                <a:uLnTx/>
                <a:uFillTx/>
                <a:latin typeface="Calibri"/>
                <a:ea typeface="+mn-ea"/>
                <a:cs typeface="Calibri"/>
              </a:rPr>
              <a:t>gender</a:t>
            </a:r>
            <a:endParaRPr kumimoji="0" sz="1600" b="0" i="0" u="none" strike="noStrike" kern="1200" cap="none" spc="0" normalizeH="0" baseline="0" noProof="0">
              <a:ln>
                <a:noFill/>
              </a:ln>
              <a:solidFill>
                <a:prstClr val="black"/>
              </a:solidFill>
              <a:effectLst/>
              <a:uLnTx/>
              <a:uFillTx/>
              <a:latin typeface="Calibri"/>
              <a:ea typeface="+mn-ea"/>
              <a:cs typeface="Calibri"/>
            </a:endParaRPr>
          </a:p>
          <a:p>
            <a:pPr marL="12700" marR="7751445" lvl="0" indent="0" algn="l" defTabSz="914400" rtl="0" eaLnBrk="1" fontAlgn="auto" latinLnBrk="0" hangingPunct="1">
              <a:lnSpc>
                <a:spcPct val="160300"/>
              </a:lnSpc>
              <a:spcBef>
                <a:spcPts val="10"/>
              </a:spcBef>
              <a:spcAft>
                <a:spcPts val="0"/>
              </a:spcAft>
              <a:buClrTx/>
              <a:buSzTx/>
              <a:buFontTx/>
              <a:buNone/>
              <a:tabLst/>
              <a:defRPr/>
            </a:pPr>
            <a:r>
              <a:rPr kumimoji="0" sz="1600" b="1" i="0" u="none" strike="noStrike" kern="1200" cap="none" spc="-10" normalizeH="0" baseline="0" noProof="0" dirty="0">
                <a:ln>
                  <a:noFill/>
                </a:ln>
                <a:solidFill>
                  <a:srgbClr val="C00000"/>
                </a:solidFill>
                <a:effectLst/>
                <a:uLnTx/>
                <a:uFillTx/>
                <a:latin typeface="Calibri"/>
                <a:ea typeface="+mn-ea"/>
                <a:cs typeface="Calibri"/>
              </a:rPr>
              <a:t>str(gender) </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en</a:t>
            </a:r>
            <a:r>
              <a:rPr kumimoji="0" sz="1600" b="1" i="0" u="none" strike="noStrike" kern="1200" cap="none" spc="-20" normalizeH="0" baseline="0" noProof="0" dirty="0">
                <a:ln>
                  <a:noFill/>
                </a:ln>
                <a:solidFill>
                  <a:srgbClr val="C00000"/>
                </a:solidFill>
                <a:effectLst/>
                <a:uLnTx/>
                <a:uFillTx/>
                <a:latin typeface="Calibri"/>
                <a:ea typeface="+mn-ea"/>
                <a:cs typeface="Calibri"/>
              </a:rPr>
              <a:t>d</a:t>
            </a:r>
            <a:r>
              <a:rPr kumimoji="0" sz="1600" b="1" i="0" u="none" strike="noStrike" kern="1200" cap="none" spc="-10" normalizeH="0" baseline="0" noProof="0" dirty="0">
                <a:ln>
                  <a:noFill/>
                </a:ln>
                <a:solidFill>
                  <a:srgbClr val="C00000"/>
                </a:solidFill>
                <a:effectLst/>
                <a:uLnTx/>
                <a:uFillTx/>
                <a:latin typeface="Calibri"/>
                <a:ea typeface="+mn-ea"/>
                <a:cs typeface="Calibri"/>
              </a:rPr>
              <a:t>er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1</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&gt;</a:t>
            </a: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5"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n</a:t>
            </a:r>
            <a:r>
              <a:rPr kumimoji="0" sz="1600" b="1" i="0" u="none" strike="noStrike" kern="1200" cap="none" spc="-10" normalizeH="0" baseline="0" noProof="0" dirty="0">
                <a:ln>
                  <a:noFill/>
                </a:ln>
                <a:solidFill>
                  <a:srgbClr val="C00000"/>
                </a:solidFill>
                <a:effectLst/>
                <a:uLnTx/>
                <a:uFillTx/>
                <a:latin typeface="Calibri"/>
                <a:ea typeface="+mn-ea"/>
                <a:cs typeface="Calibri"/>
              </a:rPr>
              <a:t>de</a:t>
            </a:r>
            <a:r>
              <a:rPr kumimoji="0" sz="1600" b="1" i="0" u="none" strike="noStrike" kern="1200" cap="none" spc="0" normalizeH="0" baseline="0" noProof="0" dirty="0">
                <a:ln>
                  <a:noFill/>
                </a:ln>
                <a:solidFill>
                  <a:srgbClr val="C00000"/>
                </a:solidFill>
                <a:effectLst/>
                <a:uLnTx/>
                <a:uFillTx/>
                <a:latin typeface="Calibri"/>
                <a:ea typeface="+mn-ea"/>
                <a:cs typeface="Calibri"/>
              </a:rPr>
              <a:t>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2</a:t>
            </a:r>
            <a:r>
              <a:rPr kumimoji="0" sz="1600" b="1" i="0" u="none" strike="noStrike" kern="1200" cap="none" spc="0" normalizeH="0" baseline="0" noProof="0" dirty="0">
                <a:ln>
                  <a:noFill/>
                </a:ln>
                <a:solidFill>
                  <a:srgbClr val="C00000"/>
                </a:solidFill>
                <a:effectLst/>
                <a:uLnTx/>
                <a:uFillTx/>
                <a:latin typeface="Calibri"/>
                <a:ea typeface="+mn-ea"/>
                <a:cs typeface="Calibri"/>
              </a:rPr>
              <a:t>1</a:t>
            </a:r>
            <a:r>
              <a:rPr kumimoji="0" sz="1600" b="1" i="0" u="none" strike="noStrike" kern="1200" cap="none" spc="-5" normalizeH="0" baseline="0" noProof="0" dirty="0">
                <a:ln>
                  <a:noFill/>
                </a:ln>
                <a:solidFill>
                  <a:srgbClr val="C00000"/>
                </a:solidFill>
                <a:effectLst/>
                <a:uLnTx/>
                <a:uFillTx/>
                <a:latin typeface="Calibri"/>
                <a:ea typeface="+mn-ea"/>
                <a:cs typeface="Calibri"/>
              </a:rPr>
              <a:t>]  </a:t>
            </a:r>
            <a:r>
              <a:rPr kumimoji="0" sz="1600" b="1" i="0" u="none" strike="noStrike" kern="1200" cap="none" spc="-20"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en</a:t>
            </a:r>
            <a:r>
              <a:rPr kumimoji="0" sz="1600" b="1" i="0" u="none" strike="noStrike" kern="1200" cap="none" spc="-20" normalizeH="0" baseline="0" noProof="0" dirty="0">
                <a:ln>
                  <a:noFill/>
                </a:ln>
                <a:solidFill>
                  <a:srgbClr val="C00000"/>
                </a:solidFill>
                <a:effectLst/>
                <a:uLnTx/>
                <a:uFillTx/>
                <a:latin typeface="Calibri"/>
                <a:ea typeface="+mn-ea"/>
                <a:cs typeface="Calibri"/>
              </a:rPr>
              <a:t>d</a:t>
            </a:r>
            <a:r>
              <a:rPr kumimoji="0" sz="1600" b="1" i="0" u="none" strike="noStrike" kern="1200" cap="none" spc="-10" normalizeH="0" baseline="0" noProof="0" dirty="0">
                <a:ln>
                  <a:noFill/>
                </a:ln>
                <a:solidFill>
                  <a:srgbClr val="C00000"/>
                </a:solidFill>
                <a:effectLst/>
                <a:uLnTx/>
                <a:uFillTx/>
                <a:latin typeface="Calibri"/>
                <a:ea typeface="+mn-ea"/>
                <a:cs typeface="Calibri"/>
              </a:rPr>
              <a:t>er</a:t>
            </a:r>
            <a:r>
              <a:rPr kumimoji="0" sz="1600" b="1" i="0" u="none" strike="noStrike" kern="1200" cap="none" spc="-5"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21</a:t>
            </a:r>
            <a:r>
              <a:rPr kumimoji="0" sz="1600" b="1" i="0" u="none" strike="noStrike" kern="1200" cap="none" spc="0" normalizeH="0" baseline="0" noProof="0" dirty="0">
                <a:ln>
                  <a:noFill/>
                </a:ln>
                <a:solidFill>
                  <a:srgbClr val="C00000"/>
                </a:solidFill>
                <a:effectLst/>
                <a:uLnTx/>
                <a:uFillTx/>
                <a:latin typeface="Calibri"/>
                <a:ea typeface="+mn-ea"/>
                <a:cs typeface="Calibri"/>
              </a:rPr>
              <a:t>]</a:t>
            </a:r>
            <a:r>
              <a:rPr kumimoji="0" sz="1600" b="1" i="0" u="none" strike="noStrike" kern="1200" cap="none" spc="-10" normalizeH="0" baseline="0" noProof="0" dirty="0">
                <a:ln>
                  <a:noFill/>
                </a:ln>
                <a:solidFill>
                  <a:srgbClr val="C00000"/>
                </a:solidFill>
                <a:effectLst/>
                <a:uLnTx/>
                <a:uFillTx/>
                <a:latin typeface="Calibri"/>
                <a:ea typeface="+mn-ea"/>
                <a:cs typeface="Calibri"/>
              </a:rPr>
              <a:t>&gt;</a:t>
            </a:r>
            <a:r>
              <a:rPr kumimoji="0" sz="1600" b="1" i="0" u="none" strike="noStrike" kern="1200" cap="none" spc="-25" normalizeH="0" baseline="0" noProof="0" dirty="0">
                <a:ln>
                  <a:noFill/>
                </a:ln>
                <a:solidFill>
                  <a:srgbClr val="C00000"/>
                </a:solidFill>
                <a:effectLst/>
                <a:uLnTx/>
                <a:uFillTx/>
                <a:latin typeface="Calibri"/>
                <a:ea typeface="+mn-ea"/>
                <a:cs typeface="Calibri"/>
              </a:rPr>
              <a:t>g</a:t>
            </a:r>
            <a:r>
              <a:rPr kumimoji="0" sz="1600" b="1" i="0" u="none" strike="noStrike" kern="1200" cap="none" spc="-10"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n</a:t>
            </a:r>
            <a:r>
              <a:rPr kumimoji="0" sz="1600" b="1" i="0" u="none" strike="noStrike" kern="1200" cap="none" spc="-10" normalizeH="0" baseline="0" noProof="0" dirty="0">
                <a:ln>
                  <a:noFill/>
                </a:ln>
                <a:solidFill>
                  <a:srgbClr val="C00000"/>
                </a:solidFill>
                <a:effectLst/>
                <a:uLnTx/>
                <a:uFillTx/>
                <a:latin typeface="Calibri"/>
                <a:ea typeface="+mn-ea"/>
                <a:cs typeface="Calibri"/>
              </a:rPr>
              <a:t>d</a:t>
            </a:r>
            <a:r>
              <a:rPr kumimoji="0" sz="1600" b="1" i="0" u="none" strike="noStrike" kern="1200" cap="none" spc="5" normalizeH="0" baseline="0" noProof="0" dirty="0">
                <a:ln>
                  <a:noFill/>
                </a:ln>
                <a:solidFill>
                  <a:srgbClr val="C00000"/>
                </a:solidFill>
                <a:effectLst/>
                <a:uLnTx/>
                <a:uFillTx/>
                <a:latin typeface="Calibri"/>
                <a:ea typeface="+mn-ea"/>
                <a:cs typeface="Calibri"/>
              </a:rPr>
              <a:t>e</a:t>
            </a:r>
            <a:r>
              <a:rPr kumimoji="0" sz="1600" b="1" i="0" u="none" strike="noStrike" kern="1200" cap="none" spc="0" normalizeH="0" baseline="0" noProof="0" dirty="0">
                <a:ln>
                  <a:noFill/>
                </a:ln>
                <a:solidFill>
                  <a:srgbClr val="C00000"/>
                </a:solidFill>
                <a:effectLst/>
                <a:uLnTx/>
                <a:uFillTx/>
                <a:latin typeface="Calibri"/>
                <a:ea typeface="+mn-ea"/>
                <a:cs typeface="Calibri"/>
              </a:rPr>
              <a:t>r[1</a:t>
            </a:r>
            <a:r>
              <a:rPr kumimoji="0" sz="1600" b="1" i="0" u="none" strike="noStrike" kern="1200" cap="none" spc="-5" normalizeH="0" baseline="0" noProof="0" dirty="0">
                <a:ln>
                  <a:noFill/>
                </a:ln>
                <a:solidFill>
                  <a:srgbClr val="C00000"/>
                </a:solidFill>
                <a:effectLst/>
                <a:uLnTx/>
                <a:uFillTx/>
                <a:latin typeface="Calibri"/>
                <a:ea typeface="+mn-ea"/>
                <a:cs typeface="Calibri"/>
              </a:rPr>
              <a: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651" y="0"/>
            <a:ext cx="7120128" cy="707136"/>
          </a:xfrm>
          <a:prstGeom prst="rect">
            <a:avLst/>
          </a:prstGeom>
        </p:spPr>
      </p:pic>
      <p:sp>
        <p:nvSpPr>
          <p:cNvPr id="4" name="object 4"/>
          <p:cNvSpPr txBox="1"/>
          <p:nvPr/>
        </p:nvSpPr>
        <p:spPr>
          <a:xfrm>
            <a:off x="78739" y="446659"/>
            <a:ext cx="11056620" cy="5787390"/>
          </a:xfrm>
          <a:prstGeom prst="rect">
            <a:avLst/>
          </a:prstGeom>
        </p:spPr>
        <p:txBody>
          <a:bodyPr vert="horz" wrap="square" lIns="0" tIns="149860" rIns="0" bIns="0" rtlCol="0">
            <a:spAutoFit/>
          </a:bodyPr>
          <a:lstStyle/>
          <a:p>
            <a:pPr marL="355600" marR="0" lvl="0" indent="-342900" algn="l" defTabSz="914400" rtl="0" eaLnBrk="1" fontAlgn="auto" latinLnBrk="0" hangingPunct="1">
              <a:lnSpc>
                <a:spcPct val="100000"/>
              </a:lnSpc>
              <a:spcBef>
                <a:spcPts val="1180"/>
              </a:spcBef>
              <a:spcAft>
                <a:spcPts val="0"/>
              </a:spcAft>
              <a:buClrTx/>
              <a:buSzTx/>
              <a:buFont typeface="Arial MT"/>
              <a:buChar char="•"/>
              <a:tabLst>
                <a:tab pos="354965" algn="l"/>
                <a:tab pos="355600" algn="l"/>
              </a:tabLst>
              <a:defRPr/>
            </a:pPr>
            <a:r>
              <a:rPr kumimoji="0" sz="1800" b="1" i="0" u="none" strike="noStrike" kern="1200" cap="none" spc="-5" normalizeH="0" baseline="0" noProof="0" dirty="0">
                <a:ln>
                  <a:noFill/>
                </a:ln>
                <a:solidFill>
                  <a:prstClr val="black"/>
                </a:solidFill>
                <a:effectLst/>
                <a:uLnTx/>
                <a:uFillTx/>
                <a:latin typeface="Calibri"/>
                <a:ea typeface="+mn-ea"/>
                <a:cs typeface="Calibri"/>
              </a:rPr>
              <a:t>Exporting</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 </a:t>
            </a:r>
            <a:r>
              <a:rPr kumimoji="0" sz="1800" b="1" i="0" u="none" strike="noStrike" kern="1200" cap="none" spc="0" normalizeH="0" baseline="0" noProof="0" dirty="0">
                <a:ln>
                  <a:noFill/>
                </a:ln>
                <a:solidFill>
                  <a:prstClr val="black"/>
                </a:solidFill>
                <a:effectLst/>
                <a:uLnTx/>
                <a:uFillTx/>
                <a:latin typeface="Calibri"/>
                <a:ea typeface="+mn-ea"/>
                <a:cs typeface="Calibri"/>
              </a:rPr>
              <a:t>is</a:t>
            </a:r>
            <a:r>
              <a:rPr kumimoji="0" sz="1800" b="1" i="0" u="none" strike="noStrike" kern="1200" cap="none" spc="-5" normalizeH="0" baseline="0" noProof="0" dirty="0">
                <a:ln>
                  <a:noFill/>
                </a:ln>
                <a:solidFill>
                  <a:prstClr val="black"/>
                </a:solidFill>
                <a:effectLst/>
                <a:uLnTx/>
                <a:uFillTx/>
                <a:latin typeface="Calibri"/>
                <a:ea typeface="+mn-ea"/>
                <a:cs typeface="Calibri"/>
              </a:rPr>
              <a:t> writing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from</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R</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.txt</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(tab-separated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0" normalizeH="0" baseline="0" noProof="0" dirty="0">
                <a:ln>
                  <a:noFill/>
                </a:ln>
                <a:solidFill>
                  <a:prstClr val="black"/>
                </a:solidFill>
                <a:effectLst/>
                <a:uLnTx/>
                <a:uFillTx/>
                <a:latin typeface="Calibri"/>
                <a:ea typeface="+mn-ea"/>
                <a:cs typeface="Calibri"/>
              </a:rPr>
              <a:t> and</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.csv</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(comma-separated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formats.</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1080"/>
              </a:spcBef>
              <a:spcAft>
                <a:spcPts val="0"/>
              </a:spcAft>
              <a:buClrTx/>
              <a:buSzTx/>
              <a:buFont typeface="Arial MT"/>
              <a:buChar char="•"/>
              <a:tabLst>
                <a:tab pos="354965" algn="l"/>
                <a:tab pos="355600" algn="l"/>
              </a:tabLst>
              <a:defRPr/>
            </a:pPr>
            <a:r>
              <a:rPr kumimoji="0" sz="1800" b="0" i="0" u="none" strike="noStrike" kern="1200" cap="none" spc="-15" normalizeH="0" baseline="0" noProof="0" dirty="0">
                <a:ln>
                  <a:noFill/>
                </a:ln>
                <a:solidFill>
                  <a:prstClr val="black"/>
                </a:solidFill>
                <a:effectLst/>
                <a:uLnTx/>
                <a:uFillTx/>
                <a:latin typeface="Calibri"/>
                <a:ea typeface="+mn-ea"/>
                <a:cs typeface="Calibri"/>
              </a:rPr>
              <a:t>It’s</a:t>
            </a:r>
            <a:r>
              <a:rPr kumimoji="0" sz="1800" b="0" i="0" u="none" strike="noStrike" kern="1200" cap="none" spc="0" normalizeH="0" baseline="0" noProof="0" dirty="0">
                <a:ln>
                  <a:noFill/>
                </a:ln>
                <a:solidFill>
                  <a:prstClr val="black"/>
                </a:solidFill>
                <a:effectLst/>
                <a:uLnTx/>
                <a:uFillTx/>
                <a:latin typeface="Calibri"/>
                <a:ea typeface="+mn-ea"/>
                <a:cs typeface="Calibri"/>
              </a:rPr>
              <a:t> also</a:t>
            </a:r>
            <a:r>
              <a:rPr kumimoji="0" sz="1800" b="0" i="0" u="none" strike="noStrike" kern="1200" cap="none" spc="-5" normalizeH="0" baseline="0" noProof="0" dirty="0">
                <a:ln>
                  <a:noFill/>
                </a:ln>
                <a:solidFill>
                  <a:prstClr val="black"/>
                </a:solidFill>
                <a:effectLst/>
                <a:uLnTx/>
                <a:uFillTx/>
                <a:latin typeface="Calibri"/>
                <a:ea typeface="+mn-ea"/>
                <a:cs typeface="Calibri"/>
              </a:rPr>
              <a:t> possible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write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csv </a:t>
            </a:r>
            <a:r>
              <a:rPr kumimoji="0" sz="1800" b="0" i="0" u="none" strike="noStrike" kern="1200" cap="none" spc="-5" normalizeH="0" baseline="0" noProof="0" dirty="0">
                <a:ln>
                  <a:noFill/>
                </a:ln>
                <a:solidFill>
                  <a:prstClr val="black"/>
                </a:solidFill>
                <a:effectLst/>
                <a:uLnTx/>
                <a:uFillTx/>
                <a:latin typeface="Calibri"/>
                <a:ea typeface="+mn-ea"/>
                <a:cs typeface="Calibri"/>
              </a:rPr>
              <a:t>files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using</a:t>
            </a:r>
            <a:r>
              <a:rPr kumimoji="0" sz="1800" b="0" i="0" u="none" strike="noStrike" kern="1200" cap="none" spc="0" normalizeH="0" baseline="0" noProof="0" dirty="0">
                <a:ln>
                  <a:noFill/>
                </a:ln>
                <a:solidFill>
                  <a:prstClr val="black"/>
                </a:solidFill>
                <a:effectLst/>
                <a:uLnTx/>
                <a:uFillTx/>
                <a:latin typeface="Calibri"/>
                <a:ea typeface="+mn-ea"/>
                <a:cs typeface="Calibri"/>
              </a:rPr>
              <a:t> 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functions</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write.csv()</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write.csv2().</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108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write.csv()</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uses</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decimal</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point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comma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65"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separator.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my_data&lt;-c(10.5,20.5,30.5,40.5)</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getwd()</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write.csv(my_data,</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file</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"my_data.csv")</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1080"/>
              </a:spcBef>
              <a:spcAft>
                <a:spcPts val="0"/>
              </a:spcAft>
              <a:buClrTx/>
              <a:buSzTx/>
              <a:buFont typeface="Arial MT"/>
              <a:buChar char="•"/>
              <a:tabLst>
                <a:tab pos="299085" algn="l"/>
                <a:tab pos="29972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write.csv2()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uses</a:t>
            </a:r>
            <a:r>
              <a:rPr kumimoji="0" sz="1800" b="0" i="0" u="none" strike="noStrike" kern="1200" cap="none" spc="0" normalizeH="0" baseline="0" noProof="0" dirty="0">
                <a:ln>
                  <a:noFill/>
                </a:ln>
                <a:solidFill>
                  <a:prstClr val="black"/>
                </a:solidFill>
                <a:effectLst/>
                <a:uLnTx/>
                <a:uFillTx/>
                <a:latin typeface="Calibri"/>
                <a:ea typeface="+mn-ea"/>
                <a:cs typeface="Calibri"/>
              </a:rPr>
              <a:t> 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comma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6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decimal</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point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semicolon</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for</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separator.</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write.csv2(my_data,</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file</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"my_data1.csv")</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99085" marR="0" lvl="0" indent="-287020" algn="l" defTabSz="914400" rtl="0" eaLnBrk="1" fontAlgn="auto" latinLnBrk="0" hangingPunct="1">
              <a:lnSpc>
                <a:spcPct val="100000"/>
              </a:lnSpc>
              <a:spcBef>
                <a:spcPts val="108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0" normalizeH="0" baseline="0" noProof="0" dirty="0">
                <a:ln>
                  <a:noFill/>
                </a:ln>
                <a:solidFill>
                  <a:prstClr val="black"/>
                </a:solidFill>
                <a:effectLst/>
                <a:uLnTx/>
                <a:uFillTx/>
                <a:latin typeface="Calibri"/>
                <a:ea typeface="+mn-ea"/>
                <a:cs typeface="Calibri"/>
              </a:rPr>
              <a:t> 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base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write.table()</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export</a:t>
            </a:r>
            <a:r>
              <a:rPr kumimoji="0" sz="1800" b="0" i="0" u="none" strike="noStrike" kern="1200" cap="none" spc="0" normalizeH="0" baseline="0" noProof="0" dirty="0">
                <a:ln>
                  <a:noFill/>
                </a:ln>
                <a:solidFill>
                  <a:prstClr val="black"/>
                </a:solidFill>
                <a:effectLst/>
                <a:uLnTx/>
                <a:uFillTx/>
                <a:latin typeface="Calibri"/>
                <a:ea typeface="+mn-ea"/>
                <a:cs typeface="Calibri"/>
              </a:rPr>
              <a:t> 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x&lt;-matrix(data=c(10.5,20.5,30.5,40.5,50.5,60.5,70.5,80.5,90.5),nrow=3,ncol=3)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549910" lvl="0" indent="0" algn="just"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col.names=TRUE)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TRUE,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"my_data2",</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sep</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9FC3A-91A9-40E5-8E28-23AB4376DEE8}"/>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RStudio  </a:t>
            </a:r>
          </a:p>
        </p:txBody>
      </p:sp>
      <p:sp>
        <p:nvSpPr>
          <p:cNvPr id="3" name="Content Placeholder 2">
            <a:extLst>
              <a:ext uri="{FF2B5EF4-FFF2-40B4-BE49-F238E27FC236}">
                <a16:creationId xmlns:a16="http://schemas.microsoft.com/office/drawing/2014/main" id="{E8CDB705-0959-4C38-8F46-2AEFA6CC7579}"/>
              </a:ext>
            </a:extLst>
          </p:cNvPr>
          <p:cNvSpPr>
            <a:spLocks noGrp="1"/>
          </p:cNvSpPr>
          <p:nvPr>
            <p:ph sz="half" idx="1"/>
          </p:nvPr>
        </p:nvSpPr>
        <p:spPr/>
        <p:txBody>
          <a:bodyPr>
            <a:normAutofit/>
          </a:bodyPr>
          <a:lstStyle/>
          <a:p>
            <a:r>
              <a:rPr lang="en-CA" sz="1800" dirty="0">
                <a:latin typeface="Arial" panose="020B0604020202020204" pitchFamily="34" charset="0"/>
                <a:cs typeface="Arial" panose="020B0604020202020204" pitchFamily="34" charset="0"/>
              </a:rPr>
              <a:t>To get started, open RStudio like you would any other software.</a:t>
            </a:r>
          </a:p>
          <a:p>
            <a:pPr marL="0" indent="0">
              <a:buNone/>
            </a:pPr>
            <a:endParaRPr lang="en-CA" sz="1800" dirty="0">
              <a:latin typeface="Arial" panose="020B0604020202020204" pitchFamily="34" charset="0"/>
              <a:cs typeface="Arial" panose="020B0604020202020204" pitchFamily="34" charset="0"/>
            </a:endParaRPr>
          </a:p>
          <a:p>
            <a:pPr marL="342900" indent="-342900">
              <a:buFont typeface="+mj-lt"/>
              <a:buAutoNum type="arabicPeriod"/>
            </a:pPr>
            <a:r>
              <a:rPr lang="en-CA" sz="1800" dirty="0">
                <a:latin typeface="Arial" panose="020B0604020202020204" pitchFamily="34" charset="0"/>
                <a:cs typeface="Arial" panose="020B0604020202020204" pitchFamily="34" charset="0"/>
              </a:rPr>
              <a:t>You should see three windows.</a:t>
            </a:r>
          </a:p>
          <a:p>
            <a:pPr marL="342900" indent="-342900">
              <a:buFont typeface="+mj-lt"/>
              <a:buAutoNum type="arabicPeriod"/>
            </a:pPr>
            <a:r>
              <a:rPr lang="en-CA" sz="1800" dirty="0">
                <a:latin typeface="Arial" panose="020B0604020202020204" pitchFamily="34" charset="0"/>
                <a:cs typeface="Arial" panose="020B0604020202020204" pitchFamily="34" charset="0"/>
              </a:rPr>
              <a:t>Open a fourth window by clicking File =&gt; New File =&gt;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 </a:t>
            </a:r>
          </a:p>
          <a:p>
            <a:pPr marL="342900" indent="-342900">
              <a:buFont typeface="+mj-lt"/>
              <a:buAutoNum type="arabicPeriod"/>
            </a:pPr>
            <a:r>
              <a:rPr lang="en-CA" sz="1800" dirty="0">
                <a:latin typeface="Arial" panose="020B0604020202020204" pitchFamily="34" charset="0"/>
                <a:cs typeface="Arial" panose="020B0604020202020204" pitchFamily="34" charset="0"/>
              </a:rPr>
              <a:t>Alternatively, you can click the green and white plus sign/blank document icon =&gt;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a:t>
            </a: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p:txBody>
      </p:sp>
      <p:pic>
        <p:nvPicPr>
          <p:cNvPr id="8" name="Content Placeholder 7" descr="Screenshot of R Studio with home menu and new file icon circled.">
            <a:extLst>
              <a:ext uri="{FF2B5EF4-FFF2-40B4-BE49-F238E27FC236}">
                <a16:creationId xmlns:a16="http://schemas.microsoft.com/office/drawing/2014/main" id="{C01077FF-D74A-436C-8925-5804256776AF}"/>
              </a:ext>
            </a:extLst>
          </p:cNvPr>
          <p:cNvPicPr>
            <a:picLocks noGrp="1" noChangeAspect="1"/>
          </p:cNvPicPr>
          <p:nvPr>
            <p:ph sz="half" idx="2"/>
          </p:nvPr>
        </p:nvPicPr>
        <p:blipFill>
          <a:blip r:embed="rId2"/>
          <a:stretch>
            <a:fillRect/>
          </a:stretch>
        </p:blipFill>
        <p:spPr>
          <a:xfrm>
            <a:off x="6517385" y="1825625"/>
            <a:ext cx="5181600" cy="2210268"/>
          </a:xfrm>
          <a:prstGeom prst="rect">
            <a:avLst/>
          </a:prstGeom>
        </p:spPr>
      </p:pic>
    </p:spTree>
    <p:extLst>
      <p:ext uri="{BB962C8B-B14F-4D97-AF65-F5344CB8AC3E}">
        <p14:creationId xmlns:p14="http://schemas.microsoft.com/office/powerpoint/2010/main" val="1657839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651" y="0"/>
            <a:ext cx="7120128" cy="737615"/>
          </a:xfrm>
          <a:prstGeom prst="rect">
            <a:avLst/>
          </a:prstGeom>
        </p:spPr>
      </p:pic>
      <p:sp>
        <p:nvSpPr>
          <p:cNvPr id="4" name="object 4"/>
          <p:cNvSpPr txBox="1"/>
          <p:nvPr/>
        </p:nvSpPr>
        <p:spPr>
          <a:xfrm>
            <a:off x="78739" y="391160"/>
            <a:ext cx="12035155" cy="6440805"/>
          </a:xfrm>
          <a:prstGeom prst="rect">
            <a:avLst/>
          </a:prstGeom>
        </p:spPr>
        <p:txBody>
          <a:bodyPr vert="horz" wrap="square" lIns="0" tIns="149860" rIns="0" bIns="0" rtlCol="0">
            <a:spAutoFit/>
          </a:bodyPr>
          <a:lstStyle/>
          <a:p>
            <a:pPr marL="299085" marR="0" lvl="0" indent="-287020" algn="l" defTabSz="914400" rtl="0" eaLnBrk="1" fontAlgn="auto" latinLnBrk="0" hangingPunct="1">
              <a:lnSpc>
                <a:spcPct val="100000"/>
              </a:lnSpc>
              <a:spcBef>
                <a:spcPts val="1180"/>
              </a:spcBef>
              <a:spcAft>
                <a:spcPts val="0"/>
              </a:spcAft>
              <a:buClrTx/>
              <a:buSzTx/>
              <a:buFont typeface="Arial MT"/>
              <a:buChar char="•"/>
              <a:tabLst>
                <a:tab pos="299085" algn="l"/>
                <a:tab pos="2997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0" normalizeH="0" baseline="0" noProof="0" dirty="0">
                <a:ln>
                  <a:noFill/>
                </a:ln>
                <a:solidFill>
                  <a:prstClr val="black"/>
                </a:solidFill>
                <a:effectLst/>
                <a:uLnTx/>
                <a:uFillTx/>
                <a:latin typeface="Calibri"/>
                <a:ea typeface="+mn-ea"/>
                <a:cs typeface="Calibri"/>
              </a:rPr>
              <a:t> 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base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4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write.table()</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export</a:t>
            </a:r>
            <a:r>
              <a:rPr kumimoji="0" sz="1800" b="0" i="0" u="none" strike="noStrike" kern="1200" cap="none" spc="0" normalizeH="0" baseline="0" noProof="0" dirty="0">
                <a:ln>
                  <a:noFill/>
                </a:ln>
                <a:solidFill>
                  <a:prstClr val="black"/>
                </a:solidFill>
                <a:effectLst/>
                <a:uLnTx/>
                <a:uFillTx/>
                <a:latin typeface="Calibri"/>
                <a:ea typeface="+mn-ea"/>
                <a:cs typeface="Calibri"/>
              </a:rPr>
              <a:t> 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r>
              <a:rPr kumimoji="0" sz="1800" b="0" i="0" u="none" strike="noStrike" kern="1200" cap="none" spc="-5" normalizeH="0" baseline="0" noProof="0" dirty="0">
                <a:ln>
                  <a:noFill/>
                </a:ln>
                <a:solidFill>
                  <a:prstClr val="black"/>
                </a:solidFill>
                <a:effectLst/>
                <a:uLnTx/>
                <a:uFillTx/>
                <a:latin typeface="Calibri"/>
                <a:ea typeface="+mn-ea"/>
                <a:cs typeface="Calibri"/>
              </a:rPr>
              <a:t> or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matrix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0" lvl="0" indent="0" algn="l" defTabSz="914400" rtl="0" eaLnBrk="1" fontAlgn="auto" latinLnBrk="0" hangingPunct="1">
              <a:lnSpc>
                <a:spcPct val="100000"/>
              </a:lnSpc>
              <a:spcBef>
                <a:spcPts val="1080"/>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x&lt;-matrix(data=c(10.5,20.5,30.5,40.5,50.5,60.5,70.5,80.5,90.5),nrow=3,ncol=3)</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181100" marR="1528445" lvl="0" indent="0" algn="just" defTabSz="914400" rtl="0" eaLnBrk="1" fontAlgn="auto" latinLnBrk="0" hangingPunct="1">
              <a:lnSpc>
                <a:spcPct val="15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col.names=TRUE)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 "my_data2",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TRUE, </a:t>
            </a:r>
            <a:r>
              <a:rPr kumimoji="0" sz="1800" b="1" i="0" u="none" strike="noStrike" kern="1200" cap="none" spc="0" normalizeH="0" baseline="0" noProof="0" dirty="0">
                <a:ln>
                  <a:noFill/>
                </a:ln>
                <a:solidFill>
                  <a:srgbClr val="C00000"/>
                </a:solidFill>
                <a:effectLst/>
                <a:uLnTx/>
                <a:uFillTx/>
                <a:latin typeface="Calibri"/>
                <a:ea typeface="+mn-ea"/>
                <a:cs typeface="Calibri"/>
              </a:rPr>
              <a:t>sep </a:t>
            </a:r>
            <a:r>
              <a:rPr kumimoji="0" sz="1800" b="1" i="0" u="none" strike="noStrike" kern="1200" cap="none" spc="-5" normalizeH="0" baseline="0" noProof="0" dirty="0">
                <a:ln>
                  <a:noFill/>
                </a:ln>
                <a:solidFill>
                  <a:srgbClr val="C00000"/>
                </a:solidFill>
                <a:effectLst/>
                <a:uLnTx/>
                <a:uFillTx/>
                <a:latin typeface="Calibri"/>
                <a:ea typeface="+mn-ea"/>
                <a:cs typeface="Calibri"/>
              </a:rPr>
              <a:t>=" ", </a:t>
            </a:r>
            <a:r>
              <a:rPr kumimoji="0" sz="1800" b="1" i="0" u="none" strike="noStrike" kern="1200" cap="none" spc="0" normalizeH="0" baseline="0" noProof="0" dirty="0">
                <a:ln>
                  <a:noFill/>
                </a:ln>
                <a:solidFill>
                  <a:srgbClr val="C00000"/>
                </a:solidFill>
                <a:effectLst/>
                <a:uLnTx/>
                <a:uFillTx/>
                <a:latin typeface="Calibri"/>
                <a:ea typeface="+mn-ea"/>
                <a:cs typeface="Calibri"/>
              </a:rPr>
              <a:t>dec =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 </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write.table(x,</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"my_data2",</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append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a:t>
            </a:r>
            <a:r>
              <a:rPr kumimoji="0" sz="1800" b="1" i="0" u="none" strike="noStrike" kern="1200" cap="none" spc="0" normalizeH="0" baseline="0" noProof="0" dirty="0">
                <a:ln>
                  <a:noFill/>
                </a:ln>
                <a:solidFill>
                  <a:srgbClr val="C00000"/>
                </a:solidFill>
                <a:effectLst/>
                <a:uLnTx/>
                <a:uFillTx/>
                <a:latin typeface="Calibri"/>
                <a:ea typeface="+mn-ea"/>
                <a:cs typeface="Calibri"/>
              </a:rPr>
              <a:t> sep</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".",row.names=TRUE,</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col.names=TRUE)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283845" marR="0" lvl="0" indent="0" algn="l" defTabSz="914400" rtl="0" eaLnBrk="1" fontAlgn="auto" latinLnBrk="0" hangingPunct="1">
              <a:lnSpc>
                <a:spcPct val="100000"/>
              </a:lnSpc>
              <a:spcBef>
                <a:spcPts val="320"/>
              </a:spcBef>
              <a:spcAft>
                <a:spcPts val="0"/>
              </a:spcAft>
              <a:buClrTx/>
              <a:buSzTx/>
              <a:buFontTx/>
              <a:buNone/>
              <a:tabLst/>
              <a:defRPr/>
            </a:pPr>
            <a:r>
              <a:rPr kumimoji="0" sz="1800" b="1" i="0" u="none" strike="noStrike" kern="1200" cap="none" spc="-15" normalizeH="0" baseline="0" noProof="0" dirty="0">
                <a:ln>
                  <a:noFill/>
                </a:ln>
                <a:solidFill>
                  <a:prstClr val="black"/>
                </a:solidFill>
                <a:effectLst/>
                <a:uLnTx/>
                <a:uFillTx/>
                <a:latin typeface="Calibri"/>
                <a:ea typeface="+mn-ea"/>
                <a:cs typeface="Calibri"/>
              </a:rPr>
              <a:t>Syntax:</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909955" marR="0" lvl="0" indent="0" algn="l" defTabSz="914400" rtl="0" eaLnBrk="1" fontAlgn="auto" latinLnBrk="0" hangingPunct="1">
              <a:lnSpc>
                <a:spcPct val="100000"/>
              </a:lnSpc>
              <a:spcBef>
                <a:spcPts val="795"/>
              </a:spcBef>
              <a:spcAft>
                <a:spcPts val="0"/>
              </a:spcAft>
              <a:buClrTx/>
              <a:buSzTx/>
              <a:buFontTx/>
              <a:buNone/>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FALSE,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sep =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dec =</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row.names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TRUE,</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TRUE)</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265555" marR="0" lvl="1" indent="-356235" algn="l" defTabSz="914400" rtl="0" eaLnBrk="1" fontAlgn="auto" latinLnBrk="0" hangingPunct="1">
              <a:lnSpc>
                <a:spcPct val="100000"/>
              </a:lnSpc>
              <a:spcBef>
                <a:spcPts val="670"/>
              </a:spcBef>
              <a:spcAft>
                <a:spcPts val="0"/>
              </a:spcAft>
              <a:buClrTx/>
              <a:buSzTx/>
              <a:buFont typeface="Wingdings"/>
              <a:buChar char=""/>
              <a:tabLst>
                <a:tab pos="1265555" algn="l"/>
                <a:tab pos="1266190" algn="l"/>
              </a:tabLst>
              <a:defRPr/>
            </a:pPr>
            <a:r>
              <a:rPr kumimoji="0" sz="1600" b="0" i="0" u="none" strike="noStrike" kern="1200" cap="none" spc="-5" normalizeH="0" baseline="0" noProof="0" dirty="0">
                <a:ln>
                  <a:noFill/>
                </a:ln>
                <a:solidFill>
                  <a:srgbClr val="C00000"/>
                </a:solidFill>
                <a:effectLst/>
                <a:uLnTx/>
                <a:uFillTx/>
                <a:latin typeface="Calibri"/>
                <a:ea typeface="+mn-ea"/>
                <a:cs typeface="Calibri"/>
              </a:rPr>
              <a:t>x:</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matrix</a:t>
            </a:r>
            <a:r>
              <a:rPr kumimoji="0" sz="1600" b="0" i="0" u="none" strike="noStrike" kern="1200" cap="none" spc="-5" normalizeH="0" baseline="0" noProof="0" dirty="0">
                <a:ln>
                  <a:noFill/>
                </a:ln>
                <a:solidFill>
                  <a:srgbClr val="C00000"/>
                </a:solidFill>
                <a:effectLst/>
                <a:uLnTx/>
                <a:uFillTx/>
                <a:latin typeface="Calibri"/>
                <a:ea typeface="+mn-ea"/>
                <a:cs typeface="Calibri"/>
              </a:rPr>
              <a:t> or</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data</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frame</a:t>
            </a:r>
            <a:r>
              <a:rPr kumimoji="0" sz="1600" b="0" i="0" u="none" strike="noStrike" kern="1200" cap="none" spc="2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be</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written.</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0" lvl="1" indent="-356235" algn="l" defTabSz="914400" rtl="0" eaLnBrk="1" fontAlgn="auto" latinLnBrk="0" hangingPunct="1">
              <a:lnSpc>
                <a:spcPct val="100000"/>
              </a:lnSpc>
              <a:spcBef>
                <a:spcPts val="960"/>
              </a:spcBef>
              <a:spcAft>
                <a:spcPts val="0"/>
              </a:spcAft>
              <a:buClrTx/>
              <a:buSzTx/>
              <a:buFont typeface="Wingdings"/>
              <a:buChar char=""/>
              <a:tabLst>
                <a:tab pos="1265555" algn="l"/>
                <a:tab pos="1266190" algn="l"/>
              </a:tabLst>
              <a:defRPr/>
            </a:pPr>
            <a:r>
              <a:rPr kumimoji="0" sz="1600" b="0" i="0" u="none" strike="noStrike" kern="1200" cap="none" spc="-5" normalizeH="0" baseline="0" noProof="0" dirty="0">
                <a:ln>
                  <a:noFill/>
                </a:ln>
                <a:solidFill>
                  <a:srgbClr val="C00000"/>
                </a:solidFill>
                <a:effectLst/>
                <a:uLnTx/>
                <a:uFillTx/>
                <a:latin typeface="Calibri"/>
                <a:ea typeface="+mn-ea"/>
                <a:cs typeface="Calibri"/>
              </a:rPr>
              <a:t>file:</a:t>
            </a:r>
            <a:r>
              <a:rPr kumimoji="0" sz="1600" b="0" i="0" u="none" strike="noStrike" kern="1200" cap="none" spc="-2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character</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specifying</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name of</a:t>
            </a:r>
            <a:r>
              <a:rPr kumimoji="0" sz="1600" b="0" i="0" u="none" strike="noStrike" kern="1200" cap="none" spc="2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result</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file.</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0" lvl="1" indent="-356235" algn="l" defTabSz="914400" rtl="0" eaLnBrk="1" fontAlgn="auto" latinLnBrk="0" hangingPunct="1">
              <a:lnSpc>
                <a:spcPct val="100000"/>
              </a:lnSpc>
              <a:spcBef>
                <a:spcPts val="960"/>
              </a:spcBef>
              <a:spcAft>
                <a:spcPts val="0"/>
              </a:spcAft>
              <a:buClrTx/>
              <a:buSzTx/>
              <a:buFont typeface="Wingdings"/>
              <a:buChar char=""/>
              <a:tabLst>
                <a:tab pos="1265555" algn="l"/>
                <a:tab pos="1266190" algn="l"/>
              </a:tabLst>
              <a:defRPr/>
            </a:pPr>
            <a:r>
              <a:rPr kumimoji="0" sz="1600" b="0" i="0" u="none" strike="noStrike" kern="1200" cap="none" spc="-10" normalizeH="0" baseline="0" noProof="0" dirty="0">
                <a:ln>
                  <a:noFill/>
                </a:ln>
                <a:solidFill>
                  <a:srgbClr val="C00000"/>
                </a:solidFill>
                <a:effectLst/>
                <a:uLnTx/>
                <a:uFillTx/>
                <a:latin typeface="Calibri"/>
                <a:ea typeface="+mn-ea"/>
                <a:cs typeface="Calibri"/>
              </a:rPr>
              <a:t>sep:</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field</a:t>
            </a:r>
            <a:r>
              <a:rPr kumimoji="0" sz="1600" b="0" i="0" u="none" strike="noStrike" kern="1200" cap="none" spc="-15" normalizeH="0" baseline="0" noProof="0" dirty="0">
                <a:ln>
                  <a:noFill/>
                </a:ln>
                <a:solidFill>
                  <a:srgbClr val="C00000"/>
                </a:solidFill>
                <a:effectLst/>
                <a:uLnTx/>
                <a:uFillTx/>
                <a:latin typeface="Calibri"/>
                <a:ea typeface="+mn-ea"/>
                <a:cs typeface="Calibri"/>
              </a:rPr>
              <a:t> separator</a:t>
            </a:r>
            <a:r>
              <a:rPr kumimoji="0" sz="1600" b="0" i="0" u="none" strike="noStrike" kern="1200" cap="none" spc="2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string,</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e.g., </a:t>
            </a:r>
            <a:r>
              <a:rPr kumimoji="0" sz="1600" b="0" i="0" u="none" strike="noStrike" kern="1200" cap="none" spc="-10" normalizeH="0" baseline="0" noProof="0" dirty="0">
                <a:ln>
                  <a:noFill/>
                </a:ln>
                <a:solidFill>
                  <a:srgbClr val="C00000"/>
                </a:solidFill>
                <a:effectLst/>
                <a:uLnTx/>
                <a:uFillTx/>
                <a:latin typeface="Calibri"/>
                <a:ea typeface="+mn-ea"/>
                <a:cs typeface="Calibri"/>
              </a:rPr>
              <a:t>sep</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(for</a:t>
            </a:r>
            <a:r>
              <a:rPr kumimoji="0" sz="1600" b="0" i="0" u="none" strike="noStrike" kern="1200" cap="none" spc="2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tab-separated</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value).</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0" lvl="1" indent="-356235" algn="l" defTabSz="914400" rtl="0" eaLnBrk="1" fontAlgn="auto" latinLnBrk="0" hangingPunct="1">
              <a:lnSpc>
                <a:spcPct val="100000"/>
              </a:lnSpc>
              <a:spcBef>
                <a:spcPts val="960"/>
              </a:spcBef>
              <a:spcAft>
                <a:spcPts val="0"/>
              </a:spcAft>
              <a:buClrTx/>
              <a:buSzTx/>
              <a:buFont typeface="Wingdings"/>
              <a:buChar char=""/>
              <a:tabLst>
                <a:tab pos="1265555" algn="l"/>
                <a:tab pos="1266190" algn="l"/>
              </a:tabLst>
              <a:defRPr/>
            </a:pPr>
            <a:r>
              <a:rPr kumimoji="0" sz="1600" b="0" i="0" u="none" strike="noStrike" kern="1200" cap="none" spc="-10" normalizeH="0" baseline="0" noProof="0" dirty="0">
                <a:ln>
                  <a:noFill/>
                </a:ln>
                <a:solidFill>
                  <a:srgbClr val="C00000"/>
                </a:solidFill>
                <a:effectLst/>
                <a:uLnTx/>
                <a:uFillTx/>
                <a:latin typeface="Calibri"/>
                <a:ea typeface="+mn-ea"/>
                <a:cs typeface="Calibri"/>
              </a:rPr>
              <a:t>dec:</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string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5" normalizeH="0" baseline="0" noProof="0" dirty="0">
                <a:ln>
                  <a:noFill/>
                </a:ln>
                <a:solidFill>
                  <a:srgbClr val="C00000"/>
                </a:solidFill>
                <a:effectLst/>
                <a:uLnTx/>
                <a:uFillTx/>
                <a:latin typeface="Calibri"/>
                <a:ea typeface="+mn-ea"/>
                <a:cs typeface="Calibri"/>
              </a:rPr>
              <a:t> be</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used</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as</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decimal </a:t>
            </a:r>
            <a:r>
              <a:rPr kumimoji="0" sz="1600" b="0" i="0" u="none" strike="noStrike" kern="1200" cap="none" spc="-30" normalizeH="0" baseline="0" noProof="0" dirty="0">
                <a:ln>
                  <a:noFill/>
                </a:ln>
                <a:solidFill>
                  <a:srgbClr val="C00000"/>
                </a:solidFill>
                <a:effectLst/>
                <a:uLnTx/>
                <a:uFillTx/>
                <a:latin typeface="Calibri"/>
                <a:ea typeface="+mn-ea"/>
                <a:cs typeface="Calibri"/>
              </a:rPr>
              <a:t>separator.</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Default</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is</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90" normalizeH="0" baseline="0" noProof="0" dirty="0">
                <a:ln>
                  <a:noFill/>
                </a:ln>
                <a:solidFill>
                  <a:srgbClr val="C00000"/>
                </a:solidFill>
                <a:effectLst/>
                <a:uLnTx/>
                <a:uFillTx/>
                <a:latin typeface="Calibri"/>
                <a:ea typeface="+mn-ea"/>
                <a:cs typeface="Calibri"/>
              </a:rPr>
              <a:t>“.”</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5080" lvl="1" indent="-355600" algn="l" defTabSz="914400" rtl="0" eaLnBrk="1" fontAlgn="auto" latinLnBrk="0" hangingPunct="1">
              <a:lnSpc>
                <a:spcPct val="150000"/>
              </a:lnSpc>
              <a:spcBef>
                <a:spcPts val="0"/>
              </a:spcBef>
              <a:spcAft>
                <a:spcPts val="0"/>
              </a:spcAft>
              <a:buClrTx/>
              <a:buSzTx/>
              <a:buFont typeface="Wingdings"/>
              <a:buChar char=""/>
              <a:tabLst>
                <a:tab pos="1265555" algn="l"/>
                <a:tab pos="1266190" algn="l"/>
              </a:tabLst>
              <a:defRPr/>
            </a:pPr>
            <a:r>
              <a:rPr kumimoji="0" sz="1600" b="0" i="0" u="none" strike="noStrike" kern="1200" cap="none" spc="-20" normalizeH="0" baseline="0" noProof="0" dirty="0">
                <a:ln>
                  <a:noFill/>
                </a:ln>
                <a:solidFill>
                  <a:srgbClr val="C00000"/>
                </a:solidFill>
                <a:effectLst/>
                <a:uLnTx/>
                <a:uFillTx/>
                <a:latin typeface="Calibri"/>
                <a:ea typeface="+mn-ea"/>
                <a:cs typeface="Calibri"/>
              </a:rPr>
              <a:t>row.names:</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either a </a:t>
            </a:r>
            <a:r>
              <a:rPr kumimoji="0" sz="1600" b="0" i="0" u="none" strike="noStrike" kern="1200" cap="none" spc="-10" normalizeH="0" baseline="0" noProof="0" dirty="0">
                <a:ln>
                  <a:noFill/>
                </a:ln>
                <a:solidFill>
                  <a:srgbClr val="C00000"/>
                </a:solidFill>
                <a:effectLst/>
                <a:uLnTx/>
                <a:uFillTx/>
                <a:latin typeface="Calibri"/>
                <a:ea typeface="+mn-ea"/>
                <a:cs typeface="Calibri"/>
              </a:rPr>
              <a:t>logical</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value </a:t>
            </a:r>
            <a:r>
              <a:rPr kumimoji="0" sz="1600" b="0" i="0" u="none" strike="noStrike" kern="1200" cap="none" spc="-15" normalizeH="0" baseline="0" noProof="0" dirty="0">
                <a:ln>
                  <a:noFill/>
                </a:ln>
                <a:solidFill>
                  <a:srgbClr val="C00000"/>
                </a:solidFill>
                <a:effectLst/>
                <a:uLnTx/>
                <a:uFillTx/>
                <a:latin typeface="Calibri"/>
                <a:ea typeface="+mn-ea"/>
                <a:cs typeface="Calibri"/>
              </a:rPr>
              <a:t>indicating</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whether the</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row </a:t>
            </a:r>
            <a:r>
              <a:rPr kumimoji="0" sz="1600" b="0" i="0" u="none" strike="noStrike" kern="1200" cap="none" spc="-5" normalizeH="0" baseline="0" noProof="0" dirty="0">
                <a:ln>
                  <a:noFill/>
                </a:ln>
                <a:solidFill>
                  <a:srgbClr val="C00000"/>
                </a:solidFill>
                <a:effectLst/>
                <a:uLnTx/>
                <a:uFillTx/>
                <a:latin typeface="Calibri"/>
                <a:ea typeface="+mn-ea"/>
                <a:cs typeface="Calibri"/>
              </a:rPr>
              <a:t>names of x</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are</a:t>
            </a:r>
            <a:r>
              <a:rPr kumimoji="0" sz="1600" b="0" i="0" u="none" strike="noStrike" kern="1200" cap="none" spc="-10" normalizeH="0" baseline="0" noProof="0" dirty="0">
                <a:ln>
                  <a:noFill/>
                </a:ln>
                <a:solidFill>
                  <a:srgbClr val="C00000"/>
                </a:solidFill>
                <a:effectLst/>
                <a:uLnTx/>
                <a:uFillTx/>
                <a:latin typeface="Calibri"/>
                <a:ea typeface="+mn-ea"/>
                <a:cs typeface="Calibri"/>
              </a:rPr>
              <a:t> to</a:t>
            </a:r>
            <a:r>
              <a:rPr kumimoji="0" sz="1600" b="0" i="0" u="none" strike="noStrike" kern="1200" cap="none" spc="3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be </a:t>
            </a:r>
            <a:r>
              <a:rPr kumimoji="0" sz="1600" b="0" i="0" u="none" strike="noStrike" kern="1200" cap="none" spc="-10" normalizeH="0" baseline="0" noProof="0" dirty="0">
                <a:ln>
                  <a:noFill/>
                </a:ln>
                <a:solidFill>
                  <a:srgbClr val="C00000"/>
                </a:solidFill>
                <a:effectLst/>
                <a:uLnTx/>
                <a:uFillTx/>
                <a:latin typeface="Calibri"/>
                <a:ea typeface="+mn-ea"/>
                <a:cs typeface="Calibri"/>
              </a:rPr>
              <a:t>written</a:t>
            </a:r>
            <a:r>
              <a:rPr kumimoji="0" sz="1600" b="0" i="0" u="none" strike="noStrike" kern="1200" cap="none" spc="3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along with x, or a</a:t>
            </a:r>
            <a:r>
              <a:rPr kumimoji="0" sz="1600" b="0" i="0" u="none" strike="noStrike" kern="1200" cap="none" spc="35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character </a:t>
            </a:r>
            <a:r>
              <a:rPr kumimoji="0" sz="1600" b="0" i="0" u="none" strike="noStrike" kern="1200" cap="none" spc="-5" normalizeH="0" baseline="0" noProof="0" dirty="0">
                <a:ln>
                  <a:noFill/>
                </a:ln>
                <a:solidFill>
                  <a:srgbClr val="C00000"/>
                </a:solidFill>
                <a:effectLst/>
                <a:uLnTx/>
                <a:uFillTx/>
                <a:latin typeface="Calibri"/>
                <a:ea typeface="+mn-ea"/>
                <a:cs typeface="Calibri"/>
              </a:rPr>
              <a:t>vector </a:t>
            </a:r>
            <a:r>
              <a:rPr kumimoji="0" sz="1600" b="0" i="0" u="none" strike="noStrike" kern="1200" cap="none" spc="5" normalizeH="0" baseline="0" noProof="0" dirty="0">
                <a:ln>
                  <a:noFill/>
                </a:ln>
                <a:solidFill>
                  <a:srgbClr val="C00000"/>
                </a:solidFill>
                <a:effectLst/>
                <a:uLnTx/>
                <a:uFillTx/>
                <a:latin typeface="Calibri"/>
                <a:ea typeface="+mn-ea"/>
                <a:cs typeface="Calibri"/>
              </a:rPr>
              <a:t>of </a:t>
            </a:r>
            <a:r>
              <a:rPr kumimoji="0" sz="1600" b="0" i="0" u="none" strike="noStrike" kern="1200" cap="none" spc="-350" normalizeH="0" baseline="0" noProof="0" dirty="0">
                <a:ln>
                  <a:noFill/>
                </a:ln>
                <a:solidFill>
                  <a:srgbClr val="C00000"/>
                </a:solidFill>
                <a:effectLst/>
                <a:uLnTx/>
                <a:uFillTx/>
                <a:latin typeface="Calibri"/>
                <a:ea typeface="+mn-ea"/>
                <a:cs typeface="Calibri"/>
              </a:rPr>
              <a:t> </a:t>
            </a:r>
            <a:r>
              <a:rPr kumimoji="0" sz="1600" b="0" i="0" u="none" strike="noStrike" kern="1200" cap="none" spc="-20" normalizeH="0" baseline="0" noProof="0" dirty="0">
                <a:ln>
                  <a:noFill/>
                </a:ln>
                <a:solidFill>
                  <a:srgbClr val="C00000"/>
                </a:solidFill>
                <a:effectLst/>
                <a:uLnTx/>
                <a:uFillTx/>
                <a:latin typeface="Calibri"/>
                <a:ea typeface="+mn-ea"/>
                <a:cs typeface="Calibri"/>
              </a:rPr>
              <a:t>row</a:t>
            </a:r>
            <a:r>
              <a:rPr kumimoji="0" sz="1600" b="0" i="0" u="none" strike="noStrike" kern="1200" cap="none" spc="2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names</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5" normalizeH="0" baseline="0" noProof="0" dirty="0">
                <a:ln>
                  <a:noFill/>
                </a:ln>
                <a:solidFill>
                  <a:srgbClr val="C00000"/>
                </a:solidFill>
                <a:effectLst/>
                <a:uLnTx/>
                <a:uFillTx/>
                <a:latin typeface="Calibri"/>
                <a:ea typeface="+mn-ea"/>
                <a:cs typeface="Calibri"/>
              </a:rPr>
              <a:t> be</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written.</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5715" lvl="1" indent="-355600" algn="l" defTabSz="914400" rtl="0" eaLnBrk="1" fontAlgn="auto" latinLnBrk="0" hangingPunct="1">
              <a:lnSpc>
                <a:spcPct val="150000"/>
              </a:lnSpc>
              <a:spcBef>
                <a:spcPts val="0"/>
              </a:spcBef>
              <a:spcAft>
                <a:spcPts val="0"/>
              </a:spcAft>
              <a:buClrTx/>
              <a:buSzTx/>
              <a:buFont typeface="Wingdings"/>
              <a:buChar char=""/>
              <a:tabLst>
                <a:tab pos="1265555" algn="l"/>
                <a:tab pos="1266190" algn="l"/>
              </a:tabLst>
              <a:defRPr/>
            </a:pPr>
            <a:r>
              <a:rPr kumimoji="0" sz="1600" b="0" i="0" u="none" strike="noStrike" kern="1200" cap="none" spc="-5" normalizeH="0" baseline="0" noProof="0" dirty="0">
                <a:ln>
                  <a:noFill/>
                </a:ln>
                <a:solidFill>
                  <a:srgbClr val="C00000"/>
                </a:solidFill>
                <a:effectLst/>
                <a:uLnTx/>
                <a:uFillTx/>
                <a:latin typeface="Calibri"/>
                <a:ea typeface="+mn-ea"/>
                <a:cs typeface="Calibri"/>
              </a:rPr>
              <a:t>col.names:</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either</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logical</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value</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indicating</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whether</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column</a:t>
            </a:r>
            <a:r>
              <a:rPr kumimoji="0" sz="1600" b="0" i="0" u="none" strike="noStrike" kern="1200" cap="none" spc="3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names</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of</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x</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are</a:t>
            </a:r>
            <a:r>
              <a:rPr kumimoji="0" sz="1600" b="0" i="0" u="none" strike="noStrike" kern="1200" cap="none" spc="3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be</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written</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along</a:t>
            </a:r>
            <a:r>
              <a:rPr kumimoji="0" sz="1600" b="0" i="0" u="none" strike="noStrike" kern="1200" cap="none" spc="5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with</a:t>
            </a:r>
            <a:r>
              <a:rPr kumimoji="0" sz="1600" b="0" i="0" u="none" strike="noStrike" kern="1200" cap="none" spc="3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x,</a:t>
            </a:r>
            <a:r>
              <a:rPr kumimoji="0" sz="1600" b="0" i="0" u="none" strike="noStrike" kern="1200" cap="none" spc="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or</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4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character</a:t>
            </a:r>
            <a:r>
              <a:rPr kumimoji="0" sz="1600" b="0" i="0" u="none" strike="noStrike" kern="1200" cap="none" spc="3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vector</a:t>
            </a:r>
            <a:r>
              <a:rPr kumimoji="0" sz="1600" b="0" i="0" u="none" strike="noStrike" kern="1200" cap="none" spc="5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of </a:t>
            </a:r>
            <a:r>
              <a:rPr kumimoji="0" sz="1600" b="0" i="0" u="none" strike="noStrike" kern="1200" cap="none" spc="-35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column</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names</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15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be</a:t>
            </a:r>
            <a:r>
              <a:rPr kumimoji="0" sz="1600" b="0" i="0" u="none" strike="noStrike" kern="1200" cap="none" spc="13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written.</a:t>
            </a:r>
            <a:r>
              <a:rPr kumimoji="0" sz="1600" b="0" i="0" u="none" strike="noStrike" kern="1200" cap="none" spc="14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If</a:t>
            </a:r>
            <a:r>
              <a:rPr kumimoji="0" sz="1600" b="0" i="0" u="none" strike="noStrike" kern="1200" cap="none" spc="15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col.names</a:t>
            </a:r>
            <a:r>
              <a:rPr kumimoji="0" sz="1600" b="0" i="0" u="none" strike="noStrike" kern="1200" cap="none" spc="13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t>
            </a:r>
            <a:r>
              <a:rPr kumimoji="0" sz="1600" b="0" i="0" u="none" strike="noStrike" kern="1200" cap="none" spc="1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NA</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and</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20" normalizeH="0" baseline="0" noProof="0" dirty="0">
                <a:ln>
                  <a:noFill/>
                </a:ln>
                <a:solidFill>
                  <a:srgbClr val="C00000"/>
                </a:solidFill>
                <a:effectLst/>
                <a:uLnTx/>
                <a:uFillTx/>
                <a:latin typeface="Calibri"/>
                <a:ea typeface="+mn-ea"/>
                <a:cs typeface="Calibri"/>
              </a:rPr>
              <a:t>row.names</a:t>
            </a:r>
            <a:r>
              <a:rPr kumimoji="0" sz="1600" b="0" i="0" u="none" strike="noStrike" kern="1200" cap="none" spc="15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TRUE</a:t>
            </a:r>
            <a:r>
              <a:rPr kumimoji="0" sz="1600" b="0" i="0" u="none" strike="noStrike" kern="1200" cap="none" spc="13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a:t>
            </a:r>
            <a:r>
              <a:rPr kumimoji="0" sz="1600" b="0" i="0" u="none" strike="noStrike" kern="1200" cap="none" spc="15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blank</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column</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name</a:t>
            </a:r>
            <a:r>
              <a:rPr kumimoji="0" sz="1600" b="0" i="0" u="none" strike="noStrike" kern="1200" cap="none" spc="135"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is</a:t>
            </a:r>
            <a:r>
              <a:rPr kumimoji="0" sz="1600" b="0" i="0" u="none" strike="noStrike" kern="1200" cap="none" spc="14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added,</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which</a:t>
            </a:r>
            <a:r>
              <a:rPr kumimoji="0" sz="1600" b="0" i="0" u="none" strike="noStrike" kern="1200" cap="none" spc="135" normalizeH="0" baseline="0" noProof="0" dirty="0">
                <a:ln>
                  <a:noFill/>
                </a:ln>
                <a:solidFill>
                  <a:srgbClr val="C00000"/>
                </a:solidFill>
                <a:effectLst/>
                <a:uLnTx/>
                <a:uFillTx/>
                <a:latin typeface="Calibri"/>
                <a:ea typeface="+mn-ea"/>
                <a:cs typeface="Calibri"/>
              </a:rPr>
              <a:t> </a:t>
            </a:r>
            <a:r>
              <a:rPr kumimoji="0" sz="1600" b="0" i="0" u="none" strike="noStrike" kern="1200" cap="none" spc="0" normalizeH="0" baseline="0" noProof="0" dirty="0">
                <a:ln>
                  <a:noFill/>
                </a:ln>
                <a:solidFill>
                  <a:srgbClr val="C00000"/>
                </a:solidFill>
                <a:effectLst/>
                <a:uLnTx/>
                <a:uFillTx/>
                <a:latin typeface="Calibri"/>
                <a:ea typeface="+mn-ea"/>
                <a:cs typeface="Calibri"/>
              </a:rPr>
              <a:t>is</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the</a:t>
            </a:r>
            <a:r>
              <a:rPr kumimoji="0" sz="1600" b="0" i="0" u="none" strike="noStrike" kern="1200" cap="none" spc="140"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convention</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1265555" marR="0" lvl="0" indent="0" algn="l" defTabSz="914400" rtl="0" eaLnBrk="1" fontAlgn="auto" latinLnBrk="0" hangingPunct="1">
              <a:lnSpc>
                <a:spcPct val="100000"/>
              </a:lnSpc>
              <a:spcBef>
                <a:spcPts val="965"/>
              </a:spcBef>
              <a:spcAft>
                <a:spcPts val="0"/>
              </a:spcAft>
              <a:buClrTx/>
              <a:buSzTx/>
              <a:buFontTx/>
              <a:buNone/>
              <a:tabLst/>
              <a:defRPr/>
            </a:pPr>
            <a:r>
              <a:rPr kumimoji="0" sz="1600" b="0" i="0" u="none" strike="noStrike" kern="1200" cap="none" spc="-10" normalizeH="0" baseline="0" noProof="0" dirty="0">
                <a:ln>
                  <a:noFill/>
                </a:ln>
                <a:solidFill>
                  <a:srgbClr val="C00000"/>
                </a:solidFill>
                <a:effectLst/>
                <a:uLnTx/>
                <a:uFillTx/>
                <a:latin typeface="Calibri"/>
                <a:ea typeface="+mn-ea"/>
                <a:cs typeface="Calibri"/>
              </a:rPr>
              <a:t>used</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15" normalizeH="0" baseline="0" noProof="0" dirty="0">
                <a:ln>
                  <a:noFill/>
                </a:ln>
                <a:solidFill>
                  <a:srgbClr val="C00000"/>
                </a:solidFill>
                <a:effectLst/>
                <a:uLnTx/>
                <a:uFillTx/>
                <a:latin typeface="Calibri"/>
                <a:ea typeface="+mn-ea"/>
                <a:cs typeface="Calibri"/>
              </a:rPr>
              <a:t>for</a:t>
            </a:r>
            <a:r>
              <a:rPr kumimoji="0" sz="1600" b="0" i="0" u="none" strike="noStrike" kern="1200" cap="none" spc="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CSV</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5" normalizeH="0" baseline="0" noProof="0" dirty="0">
                <a:ln>
                  <a:noFill/>
                </a:ln>
                <a:solidFill>
                  <a:srgbClr val="C00000"/>
                </a:solidFill>
                <a:effectLst/>
                <a:uLnTx/>
                <a:uFillTx/>
                <a:latin typeface="Calibri"/>
                <a:ea typeface="+mn-ea"/>
                <a:cs typeface="Calibri"/>
              </a:rPr>
              <a:t>files</a:t>
            </a:r>
            <a:r>
              <a:rPr kumimoji="0" sz="1600" b="0" i="0" u="none" strike="noStrike" kern="1200" cap="none" spc="-1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to</a:t>
            </a:r>
            <a:r>
              <a:rPr kumimoji="0" sz="1600" b="0" i="0" u="none" strike="noStrike" kern="1200" cap="none" spc="-5" normalizeH="0" baseline="0" noProof="0" dirty="0">
                <a:ln>
                  <a:noFill/>
                </a:ln>
                <a:solidFill>
                  <a:srgbClr val="C00000"/>
                </a:solidFill>
                <a:effectLst/>
                <a:uLnTx/>
                <a:uFillTx/>
                <a:latin typeface="Calibri"/>
                <a:ea typeface="+mn-ea"/>
                <a:cs typeface="Calibri"/>
              </a:rPr>
              <a:t> be</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read</a:t>
            </a:r>
            <a:r>
              <a:rPr kumimoji="0" sz="1600" b="0" i="0" u="none" strike="noStrike" kern="1200" cap="none" spc="10"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by</a:t>
            </a:r>
            <a:r>
              <a:rPr kumimoji="0" sz="1600" b="0" i="0" u="none" strike="noStrike" kern="1200" cap="none" spc="5" normalizeH="0" baseline="0" noProof="0" dirty="0">
                <a:ln>
                  <a:noFill/>
                </a:ln>
                <a:solidFill>
                  <a:srgbClr val="C00000"/>
                </a:solidFill>
                <a:effectLst/>
                <a:uLnTx/>
                <a:uFillTx/>
                <a:latin typeface="Calibri"/>
                <a:ea typeface="+mn-ea"/>
                <a:cs typeface="Calibri"/>
              </a:rPr>
              <a:t> </a:t>
            </a:r>
            <a:r>
              <a:rPr kumimoji="0" sz="1600" b="0" i="0" u="none" strike="noStrike" kern="1200" cap="none" spc="-10" normalizeH="0" baseline="0" noProof="0" dirty="0">
                <a:ln>
                  <a:noFill/>
                </a:ln>
                <a:solidFill>
                  <a:srgbClr val="C00000"/>
                </a:solidFill>
                <a:effectLst/>
                <a:uLnTx/>
                <a:uFillTx/>
                <a:latin typeface="Calibri"/>
                <a:ea typeface="+mn-ea"/>
                <a:cs typeface="Calibri"/>
              </a:rPr>
              <a:t>spreadsheets.</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651" y="0"/>
            <a:ext cx="7120128" cy="707136"/>
          </a:xfrm>
          <a:prstGeom prst="rect">
            <a:avLst/>
          </a:prstGeom>
        </p:spPr>
      </p:pic>
      <p:sp>
        <p:nvSpPr>
          <p:cNvPr id="3" name="object 3"/>
          <p:cNvSpPr txBox="1">
            <a:spLocks noGrp="1"/>
          </p:cNvSpPr>
          <p:nvPr>
            <p:ph type="title"/>
          </p:nvPr>
        </p:nvSpPr>
        <p:spPr>
          <a:xfrm>
            <a:off x="2790825" y="0"/>
            <a:ext cx="6609080" cy="513715"/>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Importing</a:t>
            </a:r>
            <a:r>
              <a:rPr spc="-45" dirty="0">
                <a:latin typeface="Arial"/>
                <a:cs typeface="Arial"/>
              </a:rPr>
              <a:t> </a:t>
            </a:r>
            <a:r>
              <a:rPr dirty="0">
                <a:latin typeface="Arial"/>
                <a:cs typeface="Arial"/>
              </a:rPr>
              <a:t>and</a:t>
            </a:r>
            <a:r>
              <a:rPr spc="-40" dirty="0">
                <a:latin typeface="Arial"/>
                <a:cs typeface="Arial"/>
              </a:rPr>
              <a:t> </a:t>
            </a:r>
            <a:r>
              <a:rPr dirty="0">
                <a:latin typeface="Arial"/>
                <a:cs typeface="Arial"/>
              </a:rPr>
              <a:t>Exporting</a:t>
            </a:r>
            <a:r>
              <a:rPr spc="-40" dirty="0">
                <a:latin typeface="Arial"/>
                <a:cs typeface="Arial"/>
              </a:rPr>
              <a:t> </a:t>
            </a:r>
            <a:r>
              <a:rPr dirty="0">
                <a:latin typeface="Arial"/>
                <a:cs typeface="Arial"/>
              </a:rPr>
              <a:t>Data</a:t>
            </a:r>
            <a:r>
              <a:rPr spc="-40" dirty="0">
                <a:latin typeface="Arial"/>
                <a:cs typeface="Arial"/>
              </a:rPr>
              <a:t> </a:t>
            </a:r>
            <a:r>
              <a:rPr dirty="0">
                <a:latin typeface="Arial"/>
                <a:cs typeface="Arial"/>
              </a:rPr>
              <a:t>in</a:t>
            </a:r>
            <a:r>
              <a:rPr spc="-30" dirty="0">
                <a:latin typeface="Arial"/>
                <a:cs typeface="Arial"/>
              </a:rPr>
              <a:t> </a:t>
            </a:r>
            <a:r>
              <a:rPr dirty="0">
                <a:latin typeface="Arial"/>
                <a:cs typeface="Arial"/>
              </a:rPr>
              <a:t>R</a:t>
            </a:r>
          </a:p>
        </p:txBody>
      </p:sp>
      <p:sp>
        <p:nvSpPr>
          <p:cNvPr id="4" name="object 4"/>
          <p:cNvSpPr txBox="1"/>
          <p:nvPr/>
        </p:nvSpPr>
        <p:spPr>
          <a:xfrm>
            <a:off x="78739" y="487807"/>
            <a:ext cx="11597005" cy="6285865"/>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MT"/>
              <a:buChar char="•"/>
              <a:tabLst>
                <a:tab pos="354965" algn="l"/>
                <a:tab pos="355600" algn="l"/>
              </a:tabLst>
              <a:defRPr/>
            </a:pPr>
            <a:r>
              <a:rPr kumimoji="0" sz="1800" b="1" i="0" u="none" strike="noStrike" kern="1200" cap="none" spc="0" normalizeH="0" baseline="0" noProof="0" dirty="0">
                <a:ln>
                  <a:noFill/>
                </a:ln>
                <a:solidFill>
                  <a:prstClr val="black"/>
                </a:solidFill>
                <a:effectLst/>
                <a:uLnTx/>
                <a:uFillTx/>
                <a:latin typeface="Calibri"/>
                <a:ea typeface="+mn-ea"/>
                <a:cs typeface="Calibri"/>
              </a:rPr>
              <a:t>R</a:t>
            </a:r>
            <a:r>
              <a:rPr kumimoji="0" sz="1800" b="1"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base</a:t>
            </a:r>
            <a:r>
              <a:rPr kumimoji="0" sz="1800" b="1" i="0" u="none" strike="noStrike" kern="1200" cap="none" spc="-20"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functions</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for</a:t>
            </a:r>
            <a:r>
              <a:rPr kumimoji="0" sz="1800" b="1" i="0" u="none" strike="noStrike" kern="1200" cap="none" spc="10" normalizeH="0" baseline="0" noProof="0" dirty="0">
                <a:ln>
                  <a:noFill/>
                </a:ln>
                <a:solidFill>
                  <a:prstClr val="black"/>
                </a:solidFill>
                <a:effectLst/>
                <a:uLnTx/>
                <a:uFillTx/>
                <a:latin typeface="Calibri"/>
                <a:ea typeface="+mn-ea"/>
                <a:cs typeface="Calibri"/>
              </a:rPr>
              <a:t> </a:t>
            </a:r>
            <a:r>
              <a:rPr kumimoji="0" sz="1800" b="1" i="0" u="none" strike="noStrike" kern="1200" cap="none" spc="0" normalizeH="0" baseline="0" noProof="0" dirty="0">
                <a:ln>
                  <a:noFill/>
                </a:ln>
                <a:solidFill>
                  <a:prstClr val="black"/>
                </a:solidFill>
                <a:effectLst/>
                <a:uLnTx/>
                <a:uFillTx/>
                <a:latin typeface="Calibri"/>
                <a:ea typeface="+mn-ea"/>
                <a:cs typeface="Calibri"/>
              </a:rPr>
              <a:t>importing</a:t>
            </a:r>
            <a:r>
              <a:rPr kumimoji="0" sz="1800" b="1"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data</a:t>
            </a:r>
            <a:r>
              <a:rPr kumimoji="0" sz="1800" b="1" i="0" u="none" strike="noStrike" kern="1200" cap="none" spc="-1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from</a:t>
            </a:r>
            <a:r>
              <a:rPr kumimoji="0" sz="1800" b="1" i="0" u="none" strike="noStrike" kern="1200" cap="none" spc="35" normalizeH="0" baseline="0" noProof="0" dirty="0">
                <a:ln>
                  <a:noFill/>
                </a:ln>
                <a:solidFill>
                  <a:prstClr val="black"/>
                </a:solidFill>
                <a:effectLst/>
                <a:uLnTx/>
                <a:uFillTx/>
                <a:latin typeface="Calibri"/>
                <a:ea typeface="+mn-ea"/>
                <a:cs typeface="Calibri"/>
              </a:rPr>
              <a:t> </a:t>
            </a:r>
            <a:r>
              <a:rPr kumimoji="0" sz="1800" b="1" i="0" u="none" strike="noStrike" kern="1200" cap="none" spc="-15" normalizeH="0" baseline="0" noProof="0" dirty="0">
                <a:ln>
                  <a:noFill/>
                </a:ln>
                <a:solidFill>
                  <a:prstClr val="black"/>
                </a:solidFill>
                <a:effectLst/>
                <a:uLnTx/>
                <a:uFillTx/>
                <a:latin typeface="Calibri"/>
                <a:ea typeface="+mn-ea"/>
                <a:cs typeface="Calibri"/>
              </a:rPr>
              <a:t>.txt</a:t>
            </a:r>
            <a:r>
              <a:rPr kumimoji="0" sz="1800" b="1"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(tab-separated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.csv</a:t>
            </a:r>
            <a:r>
              <a:rPr kumimoji="0" sz="1800" b="1"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(comma-separated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values) file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formats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 typeface="Arial MT"/>
              <a:buChar char="•"/>
              <a:tabLst/>
              <a:defRPr/>
            </a:pPr>
            <a:endParaRPr kumimoji="0" sz="2100" b="0" i="0" u="none" strike="noStrike" kern="1200" cap="none" spc="0" normalizeH="0" baseline="0" noProof="0">
              <a:ln>
                <a:noFill/>
              </a:ln>
              <a:solidFill>
                <a:prstClr val="black"/>
              </a:solidFill>
              <a:effectLst/>
              <a:uLnTx/>
              <a:uFillTx/>
              <a:latin typeface="Calibri"/>
              <a:ea typeface="+mn-ea"/>
              <a:cs typeface="Calibri"/>
            </a:endParaRPr>
          </a:p>
          <a:p>
            <a:pPr marL="731520" marR="0" lvl="0" indent="0" algn="l" defTabSz="914400" rtl="0" eaLnBrk="1" fontAlgn="auto" latinLnBrk="0" hangingPunct="1">
              <a:lnSpc>
                <a:spcPct val="100000"/>
              </a:lnSpc>
              <a:spcBef>
                <a:spcPts val="135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read.csv():</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for</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reading</a:t>
            </a:r>
            <a:r>
              <a:rPr kumimoji="0" sz="1800" b="1" i="0" u="none" strike="noStrike" kern="1200" cap="none" spc="-15" normalizeH="0" baseline="0" noProof="0" dirty="0">
                <a:ln>
                  <a:noFill/>
                </a:ln>
                <a:solidFill>
                  <a:srgbClr val="C00000"/>
                </a:solidFill>
                <a:effectLst/>
                <a:uLnTx/>
                <a:uFillTx/>
                <a:latin typeface="Calibri"/>
                <a:ea typeface="+mn-ea"/>
                <a:cs typeface="Calibri"/>
              </a:rPr>
              <a:t> “comma </a:t>
            </a:r>
            <a:r>
              <a:rPr kumimoji="0" sz="1800" b="1" i="0" u="none" strike="noStrike" kern="1200" cap="none" spc="-10" normalizeH="0" baseline="0" noProof="0" dirty="0">
                <a:ln>
                  <a:noFill/>
                </a:ln>
                <a:solidFill>
                  <a:srgbClr val="C00000"/>
                </a:solidFill>
                <a:effectLst/>
                <a:uLnTx/>
                <a:uFillTx/>
                <a:latin typeface="Calibri"/>
                <a:ea typeface="+mn-ea"/>
                <a:cs typeface="Calibri"/>
              </a:rPr>
              <a:t>separated</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value”</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files</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(“.csv”).</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1520" marR="5080" lvl="0" indent="0" algn="l" defTabSz="914400" rtl="0" eaLnBrk="1" fontAlgn="auto" latinLnBrk="0" hangingPunct="1">
              <a:lnSpc>
                <a:spcPts val="4250"/>
              </a:lnSpc>
              <a:spcBef>
                <a:spcPts val="47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read.csv2(): </a:t>
            </a:r>
            <a:r>
              <a:rPr kumimoji="0" sz="1800" b="1" i="0" u="none" strike="noStrike" kern="1200" cap="none" spc="-10" normalizeH="0" baseline="0" noProof="0" dirty="0">
                <a:ln>
                  <a:noFill/>
                </a:ln>
                <a:solidFill>
                  <a:srgbClr val="C00000"/>
                </a:solidFill>
                <a:effectLst/>
                <a:uLnTx/>
                <a:uFillTx/>
                <a:latin typeface="Calibri"/>
                <a:ea typeface="+mn-ea"/>
                <a:cs typeface="Calibri"/>
              </a:rPr>
              <a:t>variant </a:t>
            </a:r>
            <a:r>
              <a:rPr kumimoji="0" sz="1800" b="1" i="0" u="none" strike="noStrike" kern="1200" cap="none" spc="0" normalizeH="0" baseline="0" noProof="0" dirty="0">
                <a:ln>
                  <a:noFill/>
                </a:ln>
                <a:solidFill>
                  <a:srgbClr val="C00000"/>
                </a:solidFill>
                <a:effectLst/>
                <a:uLnTx/>
                <a:uFillTx/>
                <a:latin typeface="Calibri"/>
                <a:ea typeface="+mn-ea"/>
                <a:cs typeface="Calibri"/>
              </a:rPr>
              <a:t>used in </a:t>
            </a:r>
            <a:r>
              <a:rPr kumimoji="0" sz="1800" b="1" i="0" u="none" strike="noStrike" kern="1200" cap="none" spc="-5" normalizeH="0" baseline="0" noProof="0" dirty="0">
                <a:ln>
                  <a:noFill/>
                </a:ln>
                <a:solidFill>
                  <a:srgbClr val="C00000"/>
                </a:solidFill>
                <a:effectLst/>
                <a:uLnTx/>
                <a:uFillTx/>
                <a:latin typeface="Calibri"/>
                <a:ea typeface="+mn-ea"/>
                <a:cs typeface="Calibri"/>
              </a:rPr>
              <a:t>countries that </a:t>
            </a:r>
            <a:r>
              <a:rPr kumimoji="0" sz="1800" b="1" i="0" u="none" strike="noStrike" kern="1200" cap="none" spc="0" normalizeH="0" baseline="0" noProof="0" dirty="0">
                <a:ln>
                  <a:noFill/>
                </a:ln>
                <a:solidFill>
                  <a:srgbClr val="C00000"/>
                </a:solidFill>
                <a:effectLst/>
                <a:uLnTx/>
                <a:uFillTx/>
                <a:latin typeface="Calibri"/>
                <a:ea typeface="+mn-ea"/>
                <a:cs typeface="Calibri"/>
              </a:rPr>
              <a:t>use a </a:t>
            </a:r>
            <a:r>
              <a:rPr kumimoji="0" sz="1800" b="1" i="0" u="none" strike="noStrike" kern="1200" cap="none" spc="-5" normalizeH="0" baseline="0" noProof="0" dirty="0">
                <a:ln>
                  <a:noFill/>
                </a:ln>
                <a:solidFill>
                  <a:srgbClr val="C00000"/>
                </a:solidFill>
                <a:effectLst/>
                <a:uLnTx/>
                <a:uFillTx/>
                <a:latin typeface="Calibri"/>
                <a:ea typeface="+mn-ea"/>
                <a:cs typeface="Calibri"/>
              </a:rPr>
              <a:t>comma </a:t>
            </a:r>
            <a:r>
              <a:rPr kumimoji="0" sz="1800" b="1" i="0" u="none" strike="noStrike" kern="1200" cap="none" spc="-8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as decimal </a:t>
            </a:r>
            <a:r>
              <a:rPr kumimoji="0" sz="1800" b="1" i="0" u="none" strike="noStrike" kern="1200" cap="none" spc="0" normalizeH="0" baseline="0" noProof="0" dirty="0">
                <a:ln>
                  <a:noFill/>
                </a:ln>
                <a:solidFill>
                  <a:srgbClr val="C00000"/>
                </a:solidFill>
                <a:effectLst/>
                <a:uLnTx/>
                <a:uFillTx/>
                <a:latin typeface="Calibri"/>
                <a:ea typeface="+mn-ea"/>
                <a:cs typeface="Calibri"/>
              </a:rPr>
              <a:t>point and a </a:t>
            </a:r>
            <a:r>
              <a:rPr kumimoji="0" sz="1800" b="1" i="0" u="none" strike="noStrike" kern="1200" cap="none" spc="-5" normalizeH="0" baseline="0" noProof="0" dirty="0">
                <a:ln>
                  <a:noFill/>
                </a:ln>
                <a:solidFill>
                  <a:srgbClr val="C00000"/>
                </a:solidFill>
                <a:effectLst/>
                <a:uLnTx/>
                <a:uFillTx/>
                <a:latin typeface="Calibri"/>
                <a:ea typeface="+mn-ea"/>
                <a:cs typeface="Calibri"/>
              </a:rPr>
              <a:t>semicolon “;” as field </a:t>
            </a:r>
            <a:r>
              <a:rPr kumimoji="0" sz="1800" b="1" i="0" u="none" strike="noStrike" kern="1200" cap="none" spc="-10" normalizeH="0" baseline="0" noProof="0" dirty="0">
                <a:ln>
                  <a:noFill/>
                </a:ln>
                <a:solidFill>
                  <a:srgbClr val="C00000"/>
                </a:solidFill>
                <a:effectLst/>
                <a:uLnTx/>
                <a:uFillTx/>
                <a:latin typeface="Calibri"/>
                <a:ea typeface="+mn-ea"/>
                <a:cs typeface="Calibri"/>
              </a:rPr>
              <a:t>separators. </a:t>
            </a:r>
            <a:r>
              <a:rPr kumimoji="0" sz="1800" b="1" i="0" u="none" strike="noStrike" kern="1200" cap="none" spc="-39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read.delim():</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for</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reading</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1" u="none" strike="noStrike" kern="1200" cap="none" spc="-10" normalizeH="0" baseline="0" noProof="0" dirty="0">
                <a:ln>
                  <a:noFill/>
                </a:ln>
                <a:solidFill>
                  <a:srgbClr val="C00000"/>
                </a:solidFill>
                <a:effectLst/>
                <a:uLnTx/>
                <a:uFillTx/>
                <a:latin typeface="Calibri"/>
                <a:ea typeface="+mn-ea"/>
                <a:cs typeface="Calibri"/>
              </a:rPr>
              <a:t>“tab-separated</a:t>
            </a:r>
            <a:r>
              <a:rPr kumimoji="0" sz="1800" b="1" i="1" u="none" strike="noStrike" kern="1200" cap="none" spc="35" normalizeH="0" baseline="0" noProof="0" dirty="0">
                <a:ln>
                  <a:noFill/>
                </a:ln>
                <a:solidFill>
                  <a:srgbClr val="C00000"/>
                </a:solidFill>
                <a:effectLst/>
                <a:uLnTx/>
                <a:uFillTx/>
                <a:latin typeface="Calibri"/>
                <a:ea typeface="+mn-ea"/>
                <a:cs typeface="Calibri"/>
              </a:rPr>
              <a:t> </a:t>
            </a:r>
            <a:r>
              <a:rPr kumimoji="0" sz="1800" b="1" i="1" u="none" strike="noStrike" kern="1200" cap="none" spc="-5" normalizeH="0" baseline="0" noProof="0" dirty="0">
                <a:ln>
                  <a:noFill/>
                </a:ln>
                <a:solidFill>
                  <a:srgbClr val="C00000"/>
                </a:solidFill>
                <a:effectLst/>
                <a:uLnTx/>
                <a:uFillTx/>
                <a:latin typeface="Calibri"/>
                <a:ea typeface="+mn-ea"/>
                <a:cs typeface="Calibri"/>
              </a:rPr>
              <a:t>value”</a:t>
            </a:r>
            <a:r>
              <a:rPr kumimoji="0" sz="1800" b="1" i="1"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files</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(“.txt”).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By</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default, </a:t>
            </a:r>
            <a:r>
              <a:rPr kumimoji="0" sz="1800" b="1" i="0" u="none" strike="noStrike" kern="1200" cap="none" spc="-10" normalizeH="0" baseline="0" noProof="0" dirty="0">
                <a:ln>
                  <a:noFill/>
                </a:ln>
                <a:solidFill>
                  <a:srgbClr val="C00000"/>
                </a:solidFill>
                <a:effectLst/>
                <a:uLnTx/>
                <a:uFillTx/>
                <a:latin typeface="Calibri"/>
                <a:ea typeface="+mn-ea"/>
                <a:cs typeface="Calibri"/>
              </a:rPr>
              <a:t>point</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60" normalizeH="0" baseline="0" noProof="0" dirty="0">
                <a:ln>
                  <a:noFill/>
                </a:ln>
                <a:solidFill>
                  <a:srgbClr val="C00000"/>
                </a:solidFill>
                <a:effectLst/>
                <a:uLnTx/>
                <a:uFillTx/>
                <a:latin typeface="Calibri"/>
                <a:ea typeface="+mn-ea"/>
                <a:cs typeface="Calibri"/>
              </a:rPr>
              <a: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is</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used</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as</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decimal</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points.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1520" marR="0" lvl="0" indent="0" algn="l" defTabSz="914400" rtl="0" eaLnBrk="1" fontAlgn="auto" latinLnBrk="0" hangingPunct="1">
              <a:lnSpc>
                <a:spcPct val="100000"/>
              </a:lnSpc>
              <a:spcBef>
                <a:spcPts val="1585"/>
              </a:spcBef>
              <a:spcAft>
                <a:spcPts val="0"/>
              </a:spcAft>
              <a:buClrTx/>
              <a:buSzTx/>
              <a:buFontTx/>
              <a:buNone/>
              <a:tabLst/>
              <a:defRPr/>
            </a:pPr>
            <a:r>
              <a:rPr kumimoji="0" sz="1800" b="1" i="0" u="none" strike="noStrike" kern="1200" cap="none" spc="-5" normalizeH="0" baseline="0" noProof="0" dirty="0">
                <a:ln>
                  <a:noFill/>
                </a:ln>
                <a:solidFill>
                  <a:srgbClr val="C00000"/>
                </a:solidFill>
                <a:effectLst/>
                <a:uLnTx/>
                <a:uFillTx/>
                <a:latin typeface="Calibri"/>
                <a:ea typeface="+mn-ea"/>
                <a:cs typeface="Calibri"/>
              </a:rPr>
              <a:t>read.delim2():</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for</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reading</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1" u="none" strike="noStrike" kern="1200" cap="none" spc="-10" normalizeH="0" baseline="0" noProof="0" dirty="0">
                <a:ln>
                  <a:noFill/>
                </a:ln>
                <a:solidFill>
                  <a:srgbClr val="C00000"/>
                </a:solidFill>
                <a:effectLst/>
                <a:uLnTx/>
                <a:uFillTx/>
                <a:latin typeface="Calibri"/>
                <a:ea typeface="+mn-ea"/>
                <a:cs typeface="Calibri"/>
              </a:rPr>
              <a:t>“tab-separated</a:t>
            </a:r>
            <a:r>
              <a:rPr kumimoji="0" sz="1800" b="1" i="1" u="none" strike="noStrike" kern="1200" cap="none" spc="40" normalizeH="0" baseline="0" noProof="0" dirty="0">
                <a:ln>
                  <a:noFill/>
                </a:ln>
                <a:solidFill>
                  <a:srgbClr val="C00000"/>
                </a:solidFill>
                <a:effectLst/>
                <a:uLnTx/>
                <a:uFillTx/>
                <a:latin typeface="Calibri"/>
                <a:ea typeface="+mn-ea"/>
                <a:cs typeface="Calibri"/>
              </a:rPr>
              <a:t> </a:t>
            </a:r>
            <a:r>
              <a:rPr kumimoji="0" sz="1800" b="1" i="1" u="none" strike="noStrike" kern="1200" cap="none" spc="-5" normalizeH="0" baseline="0" noProof="0" dirty="0">
                <a:ln>
                  <a:noFill/>
                </a:ln>
                <a:solidFill>
                  <a:srgbClr val="C00000"/>
                </a:solidFill>
                <a:effectLst/>
                <a:uLnTx/>
                <a:uFillTx/>
                <a:latin typeface="Calibri"/>
                <a:ea typeface="+mn-ea"/>
                <a:cs typeface="Calibri"/>
              </a:rPr>
              <a:t>value”</a:t>
            </a:r>
            <a:r>
              <a:rPr kumimoji="0" sz="1800" b="1" i="1"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files</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(“.txt”).</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By</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default,</a:t>
            </a:r>
            <a:r>
              <a:rPr kumimoji="0" sz="1800" b="1" i="0" u="none" strike="noStrike" kern="1200" cap="none" spc="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comma</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5"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is used</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as</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decimal</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points.</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00" b="0" i="0" u="none" strike="noStrike" kern="1200" cap="none" spc="0" normalizeH="0" baseline="0" noProof="0">
              <a:ln>
                <a:noFill/>
              </a:ln>
              <a:solidFill>
                <a:prstClr val="black"/>
              </a:solidFill>
              <a:effectLst/>
              <a:uLnTx/>
              <a:uFillTx/>
              <a:latin typeface="Calibri"/>
              <a:ea typeface="+mn-ea"/>
              <a:cs typeface="Calibri"/>
            </a:endParaRPr>
          </a:p>
          <a:p>
            <a:pPr marL="731520" marR="0" lvl="0" indent="0" algn="l" defTabSz="914400" rtl="0" eaLnBrk="1" fontAlgn="auto" latinLnBrk="0" hangingPunct="1">
              <a:lnSpc>
                <a:spcPct val="100000"/>
              </a:lnSpc>
              <a:spcBef>
                <a:spcPts val="5"/>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read.table()</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is</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5" normalizeH="0" baseline="0" noProof="0" dirty="0">
                <a:ln>
                  <a:noFill/>
                </a:ln>
                <a:solidFill>
                  <a:srgbClr val="C00000"/>
                </a:solidFill>
                <a:effectLst/>
                <a:uLnTx/>
                <a:uFillTx/>
                <a:latin typeface="Calibri"/>
                <a:ea typeface="+mn-ea"/>
                <a:cs typeface="Calibri"/>
              </a:rPr>
              <a:t>general</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function</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that</a:t>
            </a:r>
            <a:r>
              <a:rPr kumimoji="0" sz="1800" b="1" i="0" u="none" strike="noStrike" kern="1200" cap="none" spc="-3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can </a:t>
            </a:r>
            <a:r>
              <a:rPr kumimoji="0" sz="1800" b="1" i="0" u="none" strike="noStrike" kern="1200" cap="none" spc="0" normalizeH="0" baseline="0" noProof="0" dirty="0">
                <a:ln>
                  <a:noFill/>
                </a:ln>
                <a:solidFill>
                  <a:srgbClr val="C00000"/>
                </a:solidFill>
                <a:effectLst/>
                <a:uLnTx/>
                <a:uFillTx/>
                <a:latin typeface="Calibri"/>
                <a:ea typeface="+mn-ea"/>
                <a:cs typeface="Calibri"/>
              </a:rPr>
              <a:t>be</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used</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to read</a:t>
            </a:r>
            <a:r>
              <a:rPr kumimoji="0" sz="1800" b="1" i="0" u="none" strike="noStrike" kern="1200" cap="none" spc="0" normalizeH="0" baseline="0" noProof="0" dirty="0">
                <a:ln>
                  <a:noFill/>
                </a:ln>
                <a:solidFill>
                  <a:srgbClr val="C00000"/>
                </a:solidFill>
                <a:effectLst/>
                <a:uLnTx/>
                <a:uFillTx/>
                <a:latin typeface="Calibri"/>
                <a:ea typeface="+mn-ea"/>
                <a:cs typeface="Calibri"/>
              </a:rPr>
              <a:t> a </a:t>
            </a:r>
            <a:r>
              <a:rPr kumimoji="0" sz="1800" b="1" i="0" u="none" strike="noStrike" kern="1200" cap="none" spc="-5" normalizeH="0" baseline="0" noProof="0" dirty="0">
                <a:ln>
                  <a:noFill/>
                </a:ln>
                <a:solidFill>
                  <a:srgbClr val="C00000"/>
                </a:solidFill>
                <a:effectLst/>
                <a:uLnTx/>
                <a:uFillTx/>
                <a:latin typeface="Calibri"/>
                <a:ea typeface="+mn-ea"/>
                <a:cs typeface="Calibri"/>
              </a:rPr>
              <a:t>file</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in</a:t>
            </a:r>
            <a:r>
              <a:rPr kumimoji="0" sz="1800" b="1" i="0" u="none" strike="noStrike" kern="1200" cap="none" spc="-5" normalizeH="0" baseline="0" noProof="0" dirty="0">
                <a:ln>
                  <a:noFill/>
                </a:ln>
                <a:solidFill>
                  <a:srgbClr val="C00000"/>
                </a:solidFill>
                <a:effectLst/>
                <a:uLnTx/>
                <a:uFillTx/>
                <a:latin typeface="Calibri"/>
                <a:ea typeface="+mn-ea"/>
                <a:cs typeface="Calibri"/>
              </a:rPr>
              <a:t> table</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format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485140" lvl="0" indent="-342900" algn="l" defTabSz="914400" rtl="0" eaLnBrk="1" fontAlgn="auto" latinLnBrk="0" hangingPunct="1">
              <a:lnSpc>
                <a:spcPct val="100000"/>
              </a:lnSpc>
              <a:spcBef>
                <a:spcPts val="335"/>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0" normalizeH="0" baseline="0" noProof="0" dirty="0">
                <a:ln>
                  <a:noFill/>
                </a:ln>
                <a:solidFill>
                  <a:prstClr val="black"/>
                </a:solidFill>
                <a:effectLst/>
                <a:uLnTx/>
                <a:uFillTx/>
                <a:latin typeface="Calibri"/>
                <a:ea typeface="+mn-ea"/>
                <a:cs typeface="Calibri"/>
              </a:rPr>
              <a:t> R</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base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function</a:t>
            </a:r>
            <a:r>
              <a:rPr kumimoji="0" sz="1800" b="0" i="0" u="none" strike="noStrike" kern="1200" cap="none" spc="40" normalizeH="0" baseline="0" noProof="0" dirty="0">
                <a:ln>
                  <a:noFill/>
                </a:ln>
                <a:solidFill>
                  <a:prstClr val="black"/>
                </a:solidFill>
                <a:effectLst/>
                <a:uLnTx/>
                <a:uFillTx/>
                <a:latin typeface="Calibri"/>
                <a:ea typeface="+mn-ea"/>
                <a:cs typeface="Calibri"/>
              </a:rPr>
              <a:t> </a:t>
            </a:r>
            <a:r>
              <a:rPr kumimoji="0" sz="1800" b="1" i="0" u="none" strike="noStrike" kern="1200" cap="none" spc="-10" normalizeH="0" baseline="0" noProof="0" dirty="0">
                <a:ln>
                  <a:noFill/>
                </a:ln>
                <a:solidFill>
                  <a:prstClr val="black"/>
                </a:solidFill>
                <a:effectLst/>
                <a:uLnTx/>
                <a:uFillTx/>
                <a:latin typeface="Calibri"/>
                <a:ea typeface="+mn-ea"/>
                <a:cs typeface="Calibri"/>
              </a:rPr>
              <a:t>read.table</a:t>
            </a:r>
            <a:r>
              <a:rPr kumimoji="0" sz="1800" b="0" i="0" u="none" strike="noStrike" kern="1200" cap="none" spc="-10"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general</a:t>
            </a:r>
            <a:r>
              <a:rPr kumimoji="0" sz="1800" b="0" i="0" u="none" strike="noStrike" kern="1200" cap="none" spc="-5" normalizeH="0" baseline="0" noProof="0" dirty="0">
                <a:ln>
                  <a:noFill/>
                </a:ln>
                <a:solidFill>
                  <a:prstClr val="black"/>
                </a:solidFill>
                <a:effectLst/>
                <a:uLnTx/>
                <a:uFillTx/>
                <a:latin typeface="Calibri"/>
                <a:ea typeface="+mn-ea"/>
                <a:cs typeface="Calibri"/>
              </a:rPr>
              <a:t> function</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can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used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to</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read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table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format. </a:t>
            </a:r>
            <a:r>
              <a:rPr kumimoji="0" sz="1800" b="0" i="0" u="none" strike="noStrike" kern="1200" cap="none" spc="-5" normalizeH="0" baseline="0" noProof="0" dirty="0">
                <a:ln>
                  <a:noFill/>
                </a:ln>
                <a:solidFill>
                  <a:prstClr val="black"/>
                </a:solidFill>
                <a:effectLst/>
                <a:uLnTx/>
                <a:uFillTx/>
                <a:latin typeface="Calibri"/>
                <a:ea typeface="+mn-ea"/>
                <a:cs typeface="Calibri"/>
              </a:rPr>
              <a:t>The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will</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be </a:t>
            </a:r>
            <a:r>
              <a:rPr kumimoji="0" sz="1800" b="0" i="0" u="none" strike="noStrike" kern="1200" cap="none" spc="-39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imported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 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frame.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25"/>
              </a:spcBef>
              <a:spcAft>
                <a:spcPts val="0"/>
              </a:spcAft>
              <a:buClrTx/>
              <a:buSzTx/>
              <a:buFont typeface="Arial MT"/>
              <a:buChar char="•"/>
              <a:tabLst/>
              <a:defRPr/>
            </a:pPr>
            <a:endParaRPr kumimoji="0" sz="175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Read</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tabular </a:t>
            </a:r>
            <a:r>
              <a:rPr kumimoji="0" sz="1800" b="0" i="0" u="none" strike="noStrike" kern="1200" cap="none" spc="-15" normalizeH="0" baseline="0" noProof="0" dirty="0">
                <a:ln>
                  <a:noFill/>
                </a:ln>
                <a:solidFill>
                  <a:prstClr val="black"/>
                </a:solidFill>
                <a:effectLst/>
                <a:uLnTx/>
                <a:uFillTx/>
                <a:latin typeface="Calibri"/>
                <a:ea typeface="+mn-ea"/>
                <a:cs typeface="Calibri"/>
              </a:rPr>
              <a:t>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into</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152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read.table(file,</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header</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20" normalizeH="0" baseline="0" noProof="0" dirty="0">
                <a:ln>
                  <a:noFill/>
                </a:ln>
                <a:solidFill>
                  <a:srgbClr val="C00000"/>
                </a:solidFill>
                <a:effectLst/>
                <a:uLnTx/>
                <a:uFillTx/>
                <a:latin typeface="Calibri"/>
                <a:ea typeface="+mn-ea"/>
                <a:cs typeface="Calibri"/>
              </a:rPr>
              <a:t>FALSE,</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sep</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2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Read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"comma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separated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value"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files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(".csv")</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73152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read.csv(file,</a:t>
            </a:r>
            <a:r>
              <a:rPr kumimoji="0" sz="1800" b="1" i="0" u="none" strike="noStrike" kern="1200" cap="none" spc="-5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header</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TRUE,</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sep</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407034" marR="0" lvl="0" indent="-394970" algn="l" defTabSz="914400" rtl="0" eaLnBrk="1" fontAlgn="auto" latinLnBrk="0" hangingPunct="1">
              <a:lnSpc>
                <a:spcPct val="100000"/>
              </a:lnSpc>
              <a:spcBef>
                <a:spcPts val="0"/>
              </a:spcBef>
              <a:spcAft>
                <a:spcPts val="0"/>
              </a:spcAft>
              <a:buClrTx/>
              <a:buSzTx/>
              <a:buFont typeface="Arial MT"/>
              <a:buChar char="•"/>
              <a:tabLst>
                <a:tab pos="407034" algn="l"/>
                <a:tab pos="40767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Or </a:t>
            </a:r>
            <a:r>
              <a:rPr kumimoji="0" sz="1800" b="0" i="0" u="none" strike="noStrike" kern="1200" cap="none" spc="0" normalizeH="0" baseline="0" noProof="0" dirty="0">
                <a:ln>
                  <a:noFill/>
                </a:ln>
                <a:solidFill>
                  <a:prstClr val="black"/>
                </a:solidFill>
                <a:effectLst/>
                <a:uLnTx/>
                <a:uFillTx/>
                <a:latin typeface="Calibri"/>
                <a:ea typeface="+mn-ea"/>
                <a:cs typeface="Calibri"/>
              </a:rPr>
              <a:t>use</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read.csv2:</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variant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used</a:t>
            </a:r>
            <a:r>
              <a:rPr kumimoji="0" sz="1800" b="0" i="0" u="none" strike="noStrike" kern="1200" cap="none" spc="0" normalizeH="0" baseline="0" noProof="0" dirty="0">
                <a:ln>
                  <a:noFill/>
                </a:ln>
                <a:solidFill>
                  <a:prstClr val="black"/>
                </a:solidFill>
                <a:effectLst/>
                <a:uLnTx/>
                <a:uFillTx/>
                <a:latin typeface="Calibri"/>
                <a:ea typeface="+mn-ea"/>
                <a:cs typeface="Calibri"/>
              </a:rPr>
              <a:t> in</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countries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that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use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10" normalizeH="0" baseline="0" noProof="0" dirty="0">
                <a:ln>
                  <a:noFill/>
                </a:ln>
                <a:solidFill>
                  <a:prstClr val="black"/>
                </a:solidFill>
                <a:effectLst/>
                <a:uLnTx/>
                <a:uFillTx/>
                <a:latin typeface="Calibri"/>
                <a:ea typeface="+mn-ea"/>
                <a:cs typeface="Calibri"/>
              </a:rPr>
              <a:t>comma</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decimal</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point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 </a:t>
            </a:r>
            <a:r>
              <a:rPr kumimoji="0" sz="1800" b="0" i="0" u="none" strike="noStrike" kern="1200" cap="none" spc="-5" normalizeH="0" baseline="0" noProof="0" dirty="0">
                <a:ln>
                  <a:noFill/>
                </a:ln>
                <a:solidFill>
                  <a:prstClr val="black"/>
                </a:solidFill>
                <a:effectLst/>
                <a:uLnTx/>
                <a:uFillTx/>
                <a:latin typeface="Calibri"/>
                <a:ea typeface="+mn-ea"/>
                <a:cs typeface="Calibri"/>
              </a:rPr>
              <a:t>semicolon</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as</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field</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30" normalizeH="0" baseline="0" noProof="0" dirty="0">
                <a:ln>
                  <a:noFill/>
                </a:ln>
                <a:solidFill>
                  <a:prstClr val="black"/>
                </a:solidFill>
                <a:effectLst/>
                <a:uLnTx/>
                <a:uFillTx/>
                <a:latin typeface="Calibri"/>
                <a:ea typeface="+mn-ea"/>
                <a:cs typeface="Calibri"/>
              </a:rPr>
              <a:t>separator.</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0" algn="l" defTabSz="914400" rtl="0" eaLnBrk="1" fontAlgn="auto" latinLnBrk="0" hangingPunct="1">
              <a:lnSpc>
                <a:spcPct val="100000"/>
              </a:lnSpc>
              <a:spcBef>
                <a:spcPts val="0"/>
              </a:spcBef>
              <a:spcAft>
                <a:spcPts val="0"/>
              </a:spcAft>
              <a:buClrTx/>
              <a:buSzTx/>
              <a:buFontTx/>
              <a:buNone/>
              <a:tabLst/>
              <a:defRPr/>
            </a:pPr>
            <a:r>
              <a:rPr kumimoji="0" sz="1800" b="1" i="0" u="none" strike="noStrike" kern="1200" cap="none" spc="-10" normalizeH="0" baseline="0" noProof="0" dirty="0">
                <a:ln>
                  <a:noFill/>
                </a:ln>
                <a:solidFill>
                  <a:srgbClr val="C00000"/>
                </a:solidFill>
                <a:effectLst/>
                <a:uLnTx/>
                <a:uFillTx/>
                <a:latin typeface="Calibri"/>
                <a:ea typeface="+mn-ea"/>
                <a:cs typeface="Calibri"/>
              </a:rPr>
              <a:t>read.csv2(file,</a:t>
            </a:r>
            <a:r>
              <a:rPr kumimoji="0" sz="1800" b="1" i="0" u="none" strike="noStrike" kern="1200" cap="none" spc="-1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header</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TRUE,</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sep</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407034" marR="3626485" lvl="0" indent="-407034" algn="l" defTabSz="914400" rtl="0" eaLnBrk="1" fontAlgn="auto" latinLnBrk="0" hangingPunct="1">
              <a:lnSpc>
                <a:spcPct val="100000"/>
              </a:lnSpc>
              <a:spcBef>
                <a:spcPts val="0"/>
              </a:spcBef>
              <a:spcAft>
                <a:spcPts val="0"/>
              </a:spcAft>
              <a:buClrTx/>
              <a:buSzTx/>
              <a:buFont typeface="Arial MT"/>
              <a:buChar char="•"/>
              <a:tabLst>
                <a:tab pos="407034" algn="l"/>
                <a:tab pos="40767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Read</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0" normalizeH="0" baseline="0" noProof="0" dirty="0">
                <a:ln>
                  <a:noFill/>
                </a:ln>
                <a:solidFill>
                  <a:prstClr val="black"/>
                </a:solidFill>
                <a:effectLst/>
                <a:uLnTx/>
                <a:uFillTx/>
                <a:latin typeface="Calibri"/>
                <a:ea typeface="+mn-ea"/>
                <a:cs typeface="Calibri"/>
              </a:rPr>
              <a:t>TAB</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delimited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files</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read.delim(file,</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header</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TRUE,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sep =</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dec</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395" normalizeH="0" baseline="0" noProof="0" dirty="0">
                <a:ln>
                  <a:noFill/>
                </a:ln>
                <a:solidFill>
                  <a:prstClr val="black"/>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read.delim2(file,</a:t>
            </a:r>
            <a:r>
              <a:rPr kumimoji="0" sz="1800" b="1" i="0" u="none" strike="noStrike" kern="1200" cap="none" spc="-4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header</a:t>
            </a:r>
            <a:r>
              <a:rPr kumimoji="0" sz="1800" b="1" i="0" u="none" strike="noStrike" kern="1200" cap="none" spc="-3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TRUE,</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sep</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dec</a:t>
            </a:r>
            <a:r>
              <a:rPr kumimoji="0" sz="1800" b="1" i="0" u="none" strike="noStrike" kern="1200" cap="none" spc="-20" normalizeH="0" baseline="0" noProof="0" dirty="0">
                <a:ln>
                  <a:noFill/>
                </a:ln>
                <a:solidFill>
                  <a:srgbClr val="C00000"/>
                </a:solidFill>
                <a:effectLst/>
                <a:uLnTx/>
                <a:uFillTx/>
                <a:latin typeface="Calibri"/>
                <a:ea typeface="+mn-ea"/>
                <a:cs typeface="Calibri"/>
              </a:rPr>
              <a:t> </a:t>
            </a:r>
            <a:r>
              <a:rPr kumimoji="0" sz="1800" b="1" i="0" u="none" strike="noStrike" kern="1200" cap="none" spc="0" normalizeH="0" baseline="0" noProof="0" dirty="0">
                <a:ln>
                  <a:noFill/>
                </a:ln>
                <a:solidFill>
                  <a:srgbClr val="C00000"/>
                </a:solidFill>
                <a:effectLst/>
                <a:uLnTx/>
                <a:uFillTx/>
                <a:latin typeface="Calibri"/>
                <a:ea typeface="+mn-ea"/>
                <a:cs typeface="Calibri"/>
              </a:rPr>
              <a:t>=</a:t>
            </a:r>
            <a:r>
              <a:rPr kumimoji="0" sz="1800" b="1" i="0" u="none" strike="noStrike" kern="1200" cap="none" spc="5"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r>
              <a:rPr kumimoji="0" sz="1800" b="1" i="0" u="none" strike="noStrike" kern="1200" cap="none" spc="-10" normalizeH="0" baseline="0" noProof="0" dirty="0">
                <a:ln>
                  <a:noFill/>
                </a:ln>
                <a:solidFill>
                  <a:srgbClr val="C00000"/>
                </a:solidFill>
                <a:effectLst/>
                <a:uLnTx/>
                <a:uFillTx/>
                <a:latin typeface="Calibri"/>
                <a:ea typeface="+mn-ea"/>
                <a:cs typeface="Calibri"/>
              </a:rPr>
              <a:t> </a:t>
            </a:r>
            <a:r>
              <a:rPr kumimoji="0" sz="1800" b="1" i="0" u="none" strike="noStrike" kern="1200" cap="none" spc="-5" normalizeH="0" baseline="0" noProof="0" dirty="0">
                <a:ln>
                  <a:noFill/>
                </a:ln>
                <a:solidFill>
                  <a:srgbClr val="C00000"/>
                </a:solidFill>
                <a:effectLst/>
                <a:uLnTx/>
                <a:uFillTx/>
                <a:latin typeface="Calibri"/>
                <a:ea typeface="+mn-ea"/>
                <a:cs typeface="Calibri"/>
              </a:rPr>
              <a:t>...)</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49651" y="0"/>
            <a:ext cx="7120128" cy="707136"/>
          </a:xfrm>
          <a:prstGeom prst="rect">
            <a:avLst/>
          </a:prstGeom>
        </p:spPr>
      </p:pic>
      <p:sp>
        <p:nvSpPr>
          <p:cNvPr id="4" name="object 4"/>
          <p:cNvSpPr txBox="1"/>
          <p:nvPr/>
        </p:nvSpPr>
        <p:spPr>
          <a:xfrm>
            <a:off x="78739" y="487807"/>
            <a:ext cx="9477375" cy="5513070"/>
          </a:xfrm>
          <a:prstGeom prst="rect">
            <a:avLst/>
          </a:prstGeom>
        </p:spPr>
        <p:txBody>
          <a:bodyPr vert="horz" wrap="square" lIns="0" tIns="12700" rIns="0" bIns="0" rtlCol="0">
            <a:spAutoFit/>
          </a:bodyPr>
          <a:lstStyle/>
          <a:p>
            <a:pPr marL="355600" marR="0" lvl="0" indent="-342900" algn="l" defTabSz="914400" rtl="0" eaLnBrk="1" fontAlgn="auto" latinLnBrk="0" hangingPunct="1">
              <a:lnSpc>
                <a:spcPct val="100000"/>
              </a:lnSpc>
              <a:spcBef>
                <a:spcPts val="10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my_data&lt;-c(10.5,20.5,30.5,40.5)</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getwd()</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write.csv(my_data,</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file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"my_data.csv")</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write.csv2(my_data,</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file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"my_data1.csv")</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x&lt;-matrix(data=c(10.5,20.5,30.5,40.5,50.5,60.5,70.5,80.5,90.5),nrow=3,ncol=3)</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FALSE,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sep</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3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";",row.names=TRUE,</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col.names=TRUE)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FALSE,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sep</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".",row.names=TRUE,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col.names=TRUE)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TRUE,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sep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".",row.names=TRUE,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col.names=TRUE)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5"/>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FALSE,</a:t>
            </a:r>
            <a:r>
              <a:rPr kumimoji="0" sz="1800" b="0" i="0" u="none" strike="noStrike" kern="1200" cap="none" spc="0" normalizeH="0" baseline="0" noProof="0" dirty="0">
                <a:ln>
                  <a:noFill/>
                </a:ln>
                <a:solidFill>
                  <a:prstClr val="black"/>
                </a:solidFill>
                <a:effectLst/>
                <a:uLnTx/>
                <a:uFillTx/>
                <a:latin typeface="Calibri"/>
                <a:ea typeface="+mn-ea"/>
                <a:cs typeface="Calibri"/>
              </a:rPr>
              <a:t> sep</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".",row.names=TRUE,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col.names=TRUE)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a&lt;-read.table("my_data2")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a</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b&lt;-read.csv("my_data.csv",</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header=TRUE,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sep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b</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c&lt;-read.csv2("my_data1.csv",</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header=TRUE,</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sep=";",</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0" normalizeH="0" baseline="0" noProof="0" dirty="0">
                <a:ln>
                  <a:noFill/>
                </a:ln>
                <a:solidFill>
                  <a:prstClr val="black"/>
                </a:solidFill>
                <a:effectLst/>
                <a:uLnTx/>
                <a:uFillTx/>
                <a:latin typeface="Calibri"/>
                <a:ea typeface="+mn-ea"/>
                <a:cs typeface="Calibri"/>
              </a:rPr>
              <a:t>c</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read.delim("my_data2")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read.delim("my_data2",</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header=TRUE,</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sep="\t",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read.delim2("my_data2")</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0"/>
              </a:spcBef>
              <a:spcAft>
                <a:spcPts val="0"/>
              </a:spcAft>
              <a:buClrTx/>
              <a:buSzTx/>
              <a:buFont typeface="Arial MT"/>
              <a:buChar char="•"/>
              <a:tabLst>
                <a:tab pos="354965" algn="l"/>
                <a:tab pos="355600" algn="l"/>
              </a:tabLst>
              <a:defRPr/>
            </a:pPr>
            <a:r>
              <a:rPr kumimoji="0" sz="1800" b="0" i="0" u="none" strike="noStrike" kern="1200" cap="none" spc="-10" normalizeH="0" baseline="0" noProof="0" dirty="0">
                <a:ln>
                  <a:noFill/>
                </a:ln>
                <a:solidFill>
                  <a:prstClr val="black"/>
                </a:solidFill>
                <a:effectLst/>
                <a:uLnTx/>
                <a:uFillTx/>
                <a:latin typeface="Calibri"/>
                <a:ea typeface="+mn-ea"/>
                <a:cs typeface="Calibri"/>
              </a:rPr>
              <a:t>write.table(x,</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10" normalizeH="0" baseline="0" noProof="0" dirty="0">
                <a:ln>
                  <a:noFill/>
                </a:ln>
                <a:solidFill>
                  <a:prstClr val="black"/>
                </a:solidFill>
                <a:effectLst/>
                <a:uLnTx/>
                <a:uFillTx/>
                <a:latin typeface="Calibri"/>
                <a:ea typeface="+mn-ea"/>
                <a:cs typeface="Calibri"/>
              </a:rPr>
              <a:t>"my_data2",</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append</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20" normalizeH="0" baseline="0" noProof="0" dirty="0">
                <a:ln>
                  <a:noFill/>
                </a:ln>
                <a:solidFill>
                  <a:prstClr val="black"/>
                </a:solidFill>
                <a:effectLst/>
                <a:uLnTx/>
                <a:uFillTx/>
                <a:latin typeface="Calibri"/>
                <a:ea typeface="+mn-ea"/>
                <a:cs typeface="Calibri"/>
              </a:rPr>
              <a:t> </a:t>
            </a:r>
            <a:r>
              <a:rPr kumimoji="0" sz="1800" b="0" i="0" u="none" strike="noStrike" kern="1200" cap="none" spc="-20" normalizeH="0" baseline="0" noProof="0" dirty="0">
                <a:ln>
                  <a:noFill/>
                </a:ln>
                <a:solidFill>
                  <a:prstClr val="black"/>
                </a:solidFill>
                <a:effectLst/>
                <a:uLnTx/>
                <a:uFillTx/>
                <a:latin typeface="Calibri"/>
                <a:ea typeface="+mn-ea"/>
                <a:cs typeface="Calibri"/>
              </a:rPr>
              <a:t>FALSE,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sep</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3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r>
              <a:rPr kumimoji="0" sz="1800" b="0" i="0" u="none" strike="noStrike" kern="1200" cap="none" spc="15" normalizeH="0" baseline="0" noProof="0" dirty="0">
                <a:ln>
                  <a:noFill/>
                </a:ln>
                <a:solidFill>
                  <a:prstClr val="black"/>
                </a:solidFill>
                <a:effectLst/>
                <a:uLnTx/>
                <a:uFillTx/>
                <a:latin typeface="Calibri"/>
                <a:ea typeface="+mn-ea"/>
                <a:cs typeface="Calibri"/>
              </a:rPr>
              <a:t> </a:t>
            </a:r>
            <a:r>
              <a:rPr kumimoji="0" sz="1800" b="0" i="0" u="none" strike="noStrike" kern="1200" cap="none" spc="0" normalizeH="0" baseline="0" noProof="0" dirty="0">
                <a:ln>
                  <a:noFill/>
                </a:ln>
                <a:solidFill>
                  <a:prstClr val="black"/>
                </a:solidFill>
                <a:effectLst/>
                <a:uLnTx/>
                <a:uFillTx/>
                <a:latin typeface="Calibri"/>
                <a:ea typeface="+mn-ea"/>
                <a:cs typeface="Calibri"/>
              </a:rPr>
              <a:t>=</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15" normalizeH="0" baseline="0" noProof="0" dirty="0">
                <a:ln>
                  <a:noFill/>
                </a:ln>
                <a:solidFill>
                  <a:prstClr val="black"/>
                </a:solidFill>
                <a:effectLst/>
                <a:uLnTx/>
                <a:uFillTx/>
                <a:latin typeface="Calibri"/>
                <a:ea typeface="+mn-ea"/>
                <a:cs typeface="Calibri"/>
              </a:rPr>
              <a:t>";",row.names=TRUE,</a:t>
            </a:r>
            <a:r>
              <a:rPr kumimoji="0" sz="1800" b="0" i="0" u="none" strike="noStrike" kern="1200" cap="none" spc="2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col.names=TRUE)</a:t>
            </a:r>
            <a:endParaRPr kumimoji="0" sz="1800" b="0" i="0" u="none" strike="noStrike" kern="1200" cap="none" spc="0" normalizeH="0" baseline="0" noProof="0">
              <a:ln>
                <a:noFill/>
              </a:ln>
              <a:solidFill>
                <a:prstClr val="black"/>
              </a:solidFill>
              <a:effectLst/>
              <a:uLnTx/>
              <a:uFillTx/>
              <a:latin typeface="Calibri"/>
              <a:ea typeface="+mn-ea"/>
              <a:cs typeface="Calibri"/>
            </a:endParaRPr>
          </a:p>
          <a:p>
            <a:pPr marL="355600" marR="0" lvl="0" indent="-342900" algn="l" defTabSz="914400" rtl="0" eaLnBrk="1" fontAlgn="auto" latinLnBrk="0" hangingPunct="1">
              <a:lnSpc>
                <a:spcPct val="100000"/>
              </a:lnSpc>
              <a:spcBef>
                <a:spcPts val="5"/>
              </a:spcBef>
              <a:spcAft>
                <a:spcPts val="0"/>
              </a:spcAft>
              <a:buClrTx/>
              <a:buSzTx/>
              <a:buFont typeface="Arial MT"/>
              <a:buChar char="•"/>
              <a:tabLst>
                <a:tab pos="354965" algn="l"/>
                <a:tab pos="35560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read.delim2("my_data2",</a:t>
            </a:r>
            <a:r>
              <a:rPr kumimoji="0" sz="1800" b="0" i="0" u="none" strike="noStrike" kern="1200" cap="none" spc="5"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header=TRUE,</a:t>
            </a:r>
            <a:r>
              <a:rPr kumimoji="0" sz="1800" b="0" i="0" u="none" strike="noStrike" kern="1200" cap="none" spc="1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sep="\t",</a:t>
            </a:r>
            <a:r>
              <a:rPr kumimoji="0" sz="1800" b="0" i="0" u="none" strike="noStrike" kern="1200" cap="none" spc="0" normalizeH="0" baseline="0" noProof="0" dirty="0">
                <a:ln>
                  <a:noFill/>
                </a:ln>
                <a:solidFill>
                  <a:prstClr val="black"/>
                </a:solidFill>
                <a:effectLst/>
                <a:uLnTx/>
                <a:uFillTx/>
                <a:latin typeface="Calibri"/>
                <a:ea typeface="+mn-ea"/>
                <a:cs typeface="Calibri"/>
              </a:rPr>
              <a:t> </a:t>
            </a:r>
            <a:r>
              <a:rPr kumimoji="0" sz="1800" b="0" i="0" u="none" strike="noStrike" kern="1200" cap="none" spc="-5" normalizeH="0" baseline="0" noProof="0" dirty="0">
                <a:ln>
                  <a:noFill/>
                </a:ln>
                <a:solidFill>
                  <a:prstClr val="black"/>
                </a:solidFill>
                <a:effectLst/>
                <a:uLnTx/>
                <a:uFillTx/>
                <a:latin typeface="Calibri"/>
                <a:ea typeface="+mn-ea"/>
                <a:cs typeface="Calibri"/>
              </a:rPr>
              <a:t>dec=";")</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1620-E831-42B0-8722-A22D5970B853}"/>
              </a:ext>
            </a:extLst>
          </p:cNvPr>
          <p:cNvSpPr>
            <a:spLocks noGrp="1"/>
          </p:cNvSpPr>
          <p:nvPr>
            <p:ph type="title"/>
          </p:nvPr>
        </p:nvSpPr>
        <p:spPr/>
        <p:txBody>
          <a:bodyPr/>
          <a:lstStyle/>
          <a:p>
            <a:r>
              <a:rPr lang="en-CA" dirty="0">
                <a:latin typeface="Arial" panose="020B0604020202020204" pitchFamily="34" charset="0"/>
                <a:cs typeface="Arial" panose="020B0604020202020204" pitchFamily="34" charset="0"/>
              </a:rPr>
              <a:t>The four windows in RStudio </a:t>
            </a:r>
            <a:endParaRPr lang="en-CA" dirty="0"/>
          </a:p>
        </p:txBody>
      </p:sp>
      <p:pic>
        <p:nvPicPr>
          <p:cNvPr id="4" name="Content Placeholder 3" descr="This screenshot of four windows in RStudio. At the top left is the RScript/Source Code Editor, the bottom left is the console, the top right is the environment and history, and the bottom right displays files, plots, packages, and help.&#10;">
            <a:extLst>
              <a:ext uri="{FF2B5EF4-FFF2-40B4-BE49-F238E27FC236}">
                <a16:creationId xmlns:a16="http://schemas.microsoft.com/office/drawing/2014/main" id="{6C25AC77-4427-4964-9D07-BBAE0C4A9E74}"/>
              </a:ext>
            </a:extLst>
          </p:cNvPr>
          <p:cNvPicPr>
            <a:picLocks noGrp="1" noChangeAspect="1"/>
          </p:cNvPicPr>
          <p:nvPr>
            <p:ph idx="1"/>
          </p:nvPr>
        </p:nvPicPr>
        <p:blipFill>
          <a:blip r:embed="rId2"/>
          <a:stretch>
            <a:fillRect/>
          </a:stretch>
        </p:blipFill>
        <p:spPr>
          <a:xfrm>
            <a:off x="838200" y="2301995"/>
            <a:ext cx="10515600" cy="3398598"/>
          </a:xfrm>
          <a:prstGeom prst="rect">
            <a:avLst/>
          </a:prstGeom>
        </p:spPr>
      </p:pic>
    </p:spTree>
    <p:extLst>
      <p:ext uri="{BB962C8B-B14F-4D97-AF65-F5344CB8AC3E}">
        <p14:creationId xmlns:p14="http://schemas.microsoft.com/office/powerpoint/2010/main" val="3521952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EEE5-D763-42A0-B152-BADA9471DF39}"/>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Description of the RStudio windows</a:t>
            </a:r>
          </a:p>
        </p:txBody>
      </p:sp>
      <p:sp>
        <p:nvSpPr>
          <p:cNvPr id="4" name="Content Placeholder 3">
            <a:extLst>
              <a:ext uri="{FF2B5EF4-FFF2-40B4-BE49-F238E27FC236}">
                <a16:creationId xmlns:a16="http://schemas.microsoft.com/office/drawing/2014/main" id="{F0ECB654-E1BB-419B-9677-86C431897874}"/>
              </a:ext>
            </a:extLst>
          </p:cNvPr>
          <p:cNvSpPr>
            <a:spLocks noGrp="1"/>
          </p:cNvSpPr>
          <p:nvPr>
            <p:ph idx="1"/>
          </p:nvPr>
        </p:nvSpPr>
        <p:spPr/>
        <p:txBody>
          <a:bodyPr>
            <a:normAutofit/>
          </a:bodyPr>
          <a:lstStyle/>
          <a:p>
            <a:r>
              <a:rPr lang="en-CA" sz="1800" b="1" dirty="0" err="1">
                <a:latin typeface="Arial" panose="020B0604020202020204" pitchFamily="34" charset="0"/>
                <a:cs typeface="Arial" panose="020B0604020202020204" pitchFamily="34" charset="0"/>
              </a:rPr>
              <a:t>RScript</a:t>
            </a:r>
            <a:r>
              <a:rPr lang="en-CA" sz="1800" b="1" dirty="0">
                <a:latin typeface="Arial" panose="020B0604020202020204" pitchFamily="34" charset="0"/>
                <a:cs typeface="Arial" panose="020B0604020202020204" pitchFamily="34" charset="0"/>
              </a:rPr>
              <a:t>/Source Code Editor </a:t>
            </a:r>
            <a:r>
              <a:rPr lang="en-CA" sz="1800" dirty="0">
                <a:latin typeface="Arial" panose="020B0604020202020204" pitchFamily="34" charset="0"/>
                <a:cs typeface="Arial" panose="020B0604020202020204" pitchFamily="34" charset="0"/>
              </a:rPr>
              <a:t>– the top left window – is a text editor where you can save your code.</a:t>
            </a:r>
          </a:p>
          <a:p>
            <a:endParaRPr lang="en-CA" sz="1800" dirty="0">
              <a:latin typeface="Arial" panose="020B0604020202020204" pitchFamily="34" charset="0"/>
              <a:cs typeface="Arial" panose="020B0604020202020204" pitchFamily="34" charset="0"/>
            </a:endParaRPr>
          </a:p>
          <a:p>
            <a:r>
              <a:rPr lang="en-CA" sz="1800" b="1" dirty="0">
                <a:latin typeface="Arial" panose="020B0604020202020204" pitchFamily="34" charset="0"/>
                <a:cs typeface="Arial" panose="020B0604020202020204" pitchFamily="34" charset="0"/>
              </a:rPr>
              <a:t>Console</a:t>
            </a:r>
            <a:r>
              <a:rPr lang="en-CA" sz="1800" dirty="0">
                <a:latin typeface="Arial" panose="020B0604020202020204" pitchFamily="34" charset="0"/>
                <a:cs typeface="Arial" panose="020B0604020202020204" pitchFamily="34" charset="0"/>
              </a:rPr>
              <a:t> – the bottom left window – sends the code to R to execute your commands.</a:t>
            </a:r>
          </a:p>
          <a:p>
            <a:endParaRPr lang="en-CA" sz="1800" dirty="0">
              <a:latin typeface="Arial" panose="020B0604020202020204" pitchFamily="34" charset="0"/>
              <a:cs typeface="Arial" panose="020B0604020202020204" pitchFamily="34" charset="0"/>
            </a:endParaRPr>
          </a:p>
          <a:p>
            <a:r>
              <a:rPr lang="en-CA" sz="1800" b="1" dirty="0">
                <a:latin typeface="Arial" panose="020B0604020202020204" pitchFamily="34" charset="0"/>
                <a:cs typeface="Arial" panose="020B0604020202020204" pitchFamily="34" charset="0"/>
              </a:rPr>
              <a:t>Environment and History </a:t>
            </a:r>
            <a:r>
              <a:rPr lang="en-CA" sz="1800" dirty="0">
                <a:latin typeface="Arial" panose="020B0604020202020204" pitchFamily="34" charset="0"/>
                <a:cs typeface="Arial" panose="020B0604020202020204" pitchFamily="34" charset="0"/>
              </a:rPr>
              <a:t>– the top right window – view a list of the objects available in your current R session (e.g. data sets, variables, matrices, etc.)</a:t>
            </a:r>
          </a:p>
          <a:p>
            <a:pPr marL="0" indent="0">
              <a:buNone/>
            </a:pPr>
            <a:endParaRPr lang="en-CA" sz="1800" dirty="0">
              <a:latin typeface="Arial" panose="020B0604020202020204" pitchFamily="34" charset="0"/>
              <a:cs typeface="Arial" panose="020B0604020202020204" pitchFamily="34" charset="0"/>
            </a:endParaRPr>
          </a:p>
          <a:p>
            <a:r>
              <a:rPr lang="en-CA" sz="1800" b="1" dirty="0">
                <a:latin typeface="Arial" panose="020B0604020202020204" pitchFamily="34" charset="0"/>
                <a:cs typeface="Arial" panose="020B0604020202020204" pitchFamily="34" charset="0"/>
              </a:rPr>
              <a:t>Files, Plots, Packages, and Help </a:t>
            </a:r>
            <a:r>
              <a:rPr lang="en-CA" sz="1800" dirty="0">
                <a:latin typeface="Arial" panose="020B0604020202020204" pitchFamily="34" charset="0"/>
                <a:cs typeface="Arial" panose="020B0604020202020204" pitchFamily="34" charset="0"/>
              </a:rPr>
              <a:t>– the bottom right window – manage files, view plots, install packages, and access the help menu.</a:t>
            </a: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a:p>
            <a:endParaRPr lang="en-CA"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243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C59-5688-49BD-B6C9-A245E138165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a:t>
            </a:r>
            <a:r>
              <a:rPr lang="en-CA" sz="3200" dirty="0" err="1">
                <a:latin typeface="Arial" panose="020B0604020202020204" pitchFamily="34" charset="0"/>
                <a:cs typeface="Arial" panose="020B0604020202020204" pitchFamily="34" charset="0"/>
              </a:rPr>
              <a:t>RScript</a:t>
            </a:r>
            <a:endParaRPr lang="en-CA" sz="32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5C29732B-238C-40A4-B96A-9A635239CA72}"/>
              </a:ext>
            </a:extLst>
          </p:cNvPr>
          <p:cNvSpPr>
            <a:spLocks noGrp="1"/>
          </p:cNvSpPr>
          <p:nvPr>
            <p:ph sz="half" idx="1"/>
          </p:nvPr>
        </p:nvSpPr>
        <p:spPr>
          <a:xfrm>
            <a:off x="838199" y="1825625"/>
            <a:ext cx="10431693" cy="1995456"/>
          </a:xfrm>
        </p:spPr>
        <p:txBody>
          <a:bodyPr>
            <a:normAutofit/>
          </a:bodyPr>
          <a:lstStyle/>
          <a:p>
            <a:r>
              <a:rPr lang="en-CA" sz="1800" dirty="0">
                <a:latin typeface="Arial" panose="020B0604020202020204" pitchFamily="34" charset="0"/>
                <a:cs typeface="Arial" panose="020B0604020202020204" pitchFamily="34" charset="0"/>
              </a:rPr>
              <a:t>The lines of code in the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 are numbered to help you stay organized and find errors more easily. Write your code and put your cursor on the line of code you want to run. Send it to the console which runs it in R by clicking on the “Run” icon or by typing “Ctrl + Enter”. Note if you want to run multiple lines of code at the same time, highlight them all and then send them to the console. </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Code can be saved in the </a:t>
            </a:r>
            <a:r>
              <a:rPr lang="en-CA" sz="1800" dirty="0" err="1">
                <a:latin typeface="Arial" panose="020B0604020202020204" pitchFamily="34" charset="0"/>
                <a:cs typeface="Arial" panose="020B0604020202020204" pitchFamily="34" charset="0"/>
              </a:rPr>
              <a:t>RScript</a:t>
            </a:r>
            <a:r>
              <a:rPr lang="en-CA" sz="1800" dirty="0">
                <a:latin typeface="Arial" panose="020B0604020202020204" pitchFamily="34" charset="0"/>
                <a:cs typeface="Arial" panose="020B0604020202020204" pitchFamily="34" charset="0"/>
              </a:rPr>
              <a:t> as a .R file to be rerun or modified at another point in time.</a:t>
            </a:r>
          </a:p>
        </p:txBody>
      </p:sp>
      <p:pic>
        <p:nvPicPr>
          <p:cNvPr id="5" name="Picture 4" descr="This screenshot shows that there are sequentially numbered lines of code in the RScript. It also depicts that the &quot;Run&quot; icon is a white square with an arrow pointing to the right.&#10;">
            <a:extLst>
              <a:ext uri="{FF2B5EF4-FFF2-40B4-BE49-F238E27FC236}">
                <a16:creationId xmlns:a16="http://schemas.microsoft.com/office/drawing/2014/main" id="{375AA611-CD58-4B00-B494-EC0170DCC5A2}"/>
              </a:ext>
            </a:extLst>
          </p:cNvPr>
          <p:cNvPicPr>
            <a:picLocks noChangeAspect="1"/>
          </p:cNvPicPr>
          <p:nvPr/>
        </p:nvPicPr>
        <p:blipFill>
          <a:blip r:embed="rId2"/>
          <a:stretch>
            <a:fillRect/>
          </a:stretch>
        </p:blipFill>
        <p:spPr>
          <a:xfrm>
            <a:off x="1064303" y="3956018"/>
            <a:ext cx="10205589" cy="1944793"/>
          </a:xfrm>
          <a:prstGeom prst="rect">
            <a:avLst/>
          </a:prstGeom>
        </p:spPr>
      </p:pic>
    </p:spTree>
    <p:extLst>
      <p:ext uri="{BB962C8B-B14F-4D97-AF65-F5344CB8AC3E}">
        <p14:creationId xmlns:p14="http://schemas.microsoft.com/office/powerpoint/2010/main" val="41687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C59-5688-49BD-B6C9-A245E1381652}"/>
              </a:ext>
            </a:extLst>
          </p:cNvPr>
          <p:cNvSpPr>
            <a:spLocks noGrp="1"/>
          </p:cNvSpPr>
          <p:nvPr>
            <p:ph type="title"/>
          </p:nvPr>
        </p:nvSpPr>
        <p:spPr/>
        <p:txBody>
          <a:bodyPr>
            <a:normAutofit/>
          </a:bodyPr>
          <a:lstStyle/>
          <a:p>
            <a:r>
              <a:rPr lang="en-CA" sz="3200" dirty="0">
                <a:latin typeface="Arial" panose="020B0604020202020204" pitchFamily="34" charset="0"/>
                <a:cs typeface="Arial" panose="020B0604020202020204" pitchFamily="34" charset="0"/>
              </a:rPr>
              <a:t>Using the console</a:t>
            </a:r>
          </a:p>
        </p:txBody>
      </p:sp>
      <p:sp>
        <p:nvSpPr>
          <p:cNvPr id="3" name="Content Placeholder 2">
            <a:extLst>
              <a:ext uri="{FF2B5EF4-FFF2-40B4-BE49-F238E27FC236}">
                <a16:creationId xmlns:a16="http://schemas.microsoft.com/office/drawing/2014/main" id="{13CDAFAD-927D-468A-8FD0-4DE796BC6A7F}"/>
              </a:ext>
            </a:extLst>
          </p:cNvPr>
          <p:cNvSpPr>
            <a:spLocks noGrp="1"/>
          </p:cNvSpPr>
          <p:nvPr>
            <p:ph sz="half" idx="1"/>
          </p:nvPr>
        </p:nvSpPr>
        <p:spPr/>
        <p:txBody>
          <a:bodyPr>
            <a:normAutofit/>
          </a:bodyPr>
          <a:lstStyle/>
          <a:p>
            <a:r>
              <a:rPr lang="en-CA" sz="1800" dirty="0">
                <a:latin typeface="Arial" panose="020B0604020202020204" pitchFamily="34" charset="0"/>
                <a:cs typeface="Arial" panose="020B0604020202020204" pitchFamily="34" charset="0"/>
              </a:rPr>
              <a:t>If you click in the console, you should see a blinking cursor line (“|”) next to a greater than sign (“&gt;”). This is called a prompt. You can write code next to the prompt and then press the “Enter” key to send the code to R.</a:t>
            </a:r>
          </a:p>
          <a:p>
            <a:pPr marL="0" indent="0">
              <a:buNone/>
            </a:pPr>
            <a:endParaRPr lang="en-CA" sz="1800" dirty="0">
              <a:latin typeface="Arial" panose="020B0604020202020204" pitchFamily="34" charset="0"/>
              <a:cs typeface="Arial" panose="020B0604020202020204" pitchFamily="34" charset="0"/>
            </a:endParaRPr>
          </a:p>
          <a:p>
            <a:r>
              <a:rPr lang="en-CA" sz="1800" dirty="0">
                <a:latin typeface="Arial" panose="020B0604020202020204" pitchFamily="34" charset="0"/>
                <a:cs typeface="Arial" panose="020B0604020202020204" pitchFamily="34" charset="0"/>
              </a:rPr>
              <a:t>The console displays any mistakes in your code (i.e. this is where you will receive error messages). In addition, the console shows your output (i.e. the results of your code) beside square brackets.</a:t>
            </a:r>
          </a:p>
          <a:p>
            <a:pPr marL="0" indent="0">
              <a:buNone/>
            </a:pPr>
            <a:endParaRPr lang="en-CA" sz="1800" dirty="0">
              <a:latin typeface="Arial" panose="020B0604020202020204" pitchFamily="34" charset="0"/>
              <a:cs typeface="Arial" panose="020B0604020202020204" pitchFamily="34" charset="0"/>
            </a:endParaRPr>
          </a:p>
          <a:p>
            <a:pPr marL="0" indent="0">
              <a:buNone/>
            </a:pPr>
            <a:endParaRPr lang="en-CA" dirty="0"/>
          </a:p>
        </p:txBody>
      </p:sp>
      <p:pic>
        <p:nvPicPr>
          <p:cNvPr id="10" name="Picture 9" descr="This screenshot depicts that the prompt in the console is a greater than sign. It also shows that when you use the code (2 + 2) to add these numbers together, the output (4) is displayed beside square brackets.&#10;">
            <a:extLst>
              <a:ext uri="{FF2B5EF4-FFF2-40B4-BE49-F238E27FC236}">
                <a16:creationId xmlns:a16="http://schemas.microsoft.com/office/drawing/2014/main" id="{D71B839D-83A5-40EE-9947-22F17C914B4E}"/>
              </a:ext>
            </a:extLst>
          </p:cNvPr>
          <p:cNvPicPr>
            <a:picLocks noChangeAspect="1"/>
          </p:cNvPicPr>
          <p:nvPr/>
        </p:nvPicPr>
        <p:blipFill>
          <a:blip r:embed="rId2"/>
          <a:stretch>
            <a:fillRect/>
          </a:stretch>
        </p:blipFill>
        <p:spPr>
          <a:xfrm>
            <a:off x="5793267" y="365125"/>
            <a:ext cx="6169687" cy="6285521"/>
          </a:xfrm>
          <a:prstGeom prst="rect">
            <a:avLst/>
          </a:prstGeom>
        </p:spPr>
      </p:pic>
    </p:spTree>
    <p:extLst>
      <p:ext uri="{BB962C8B-B14F-4D97-AF65-F5344CB8AC3E}">
        <p14:creationId xmlns:p14="http://schemas.microsoft.com/office/powerpoint/2010/main" val="370695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6313</Words>
  <Application>Microsoft Office PowerPoint</Application>
  <PresentationFormat>Widescreen</PresentationFormat>
  <Paragraphs>659</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Arial MT</vt:lpstr>
      <vt:lpstr>Calibri</vt:lpstr>
      <vt:lpstr>Calibri Light</vt:lpstr>
      <vt:lpstr>Times New Roman</vt:lpstr>
      <vt:lpstr>Wingdings</vt:lpstr>
      <vt:lpstr>Office Theme</vt:lpstr>
      <vt:lpstr>Introduction to R</vt:lpstr>
      <vt:lpstr>What is R? What is RStudio?</vt:lpstr>
      <vt:lpstr>Step 1 – Download and install R</vt:lpstr>
      <vt:lpstr>Step 2 – Download and install RStudio</vt:lpstr>
      <vt:lpstr>Using RStudio  </vt:lpstr>
      <vt:lpstr>The four windows in RStudio </vt:lpstr>
      <vt:lpstr>Description of the RStudio windows</vt:lpstr>
      <vt:lpstr>Using RScript</vt:lpstr>
      <vt:lpstr>Using the console</vt:lpstr>
      <vt:lpstr>What is an R package?</vt:lpstr>
      <vt:lpstr>Install packages</vt:lpstr>
      <vt:lpstr>Load packages</vt:lpstr>
      <vt:lpstr>Load data</vt:lpstr>
      <vt:lpstr>Built-in data sets</vt:lpstr>
      <vt:lpstr>Manually type in data</vt:lpstr>
      <vt:lpstr>Example of manually typed data</vt:lpstr>
      <vt:lpstr>Errors</vt:lpstr>
      <vt:lpstr>Capitalization, spelling, and punctuation</vt:lpstr>
      <vt:lpstr>Brackets and parentheses</vt:lpstr>
      <vt:lpstr>A plus sign (“+”) in the console</vt:lpstr>
      <vt:lpstr>Getting help</vt:lpstr>
      <vt:lpstr>Data Types in R</vt:lpstr>
      <vt:lpstr>Data Structures/Data Objects/Data Types</vt:lpstr>
      <vt:lpstr>Data Structures/Data Objects/Data Types</vt:lpstr>
      <vt:lpstr>Data Structures/Data Objects/Data Types</vt:lpstr>
      <vt:lpstr>Data Structures/Data Objects/Data Types Vectors</vt:lpstr>
      <vt:lpstr>Data Structures/Data Objects/Data Types Vectors</vt:lpstr>
      <vt:lpstr>Data Structures/Data Objects/Data Types</vt:lpstr>
      <vt:lpstr>PowerPoint Presentation</vt:lpstr>
      <vt:lpstr>Lists</vt:lpstr>
      <vt:lpstr>Data Structures/Data Objects/Data Types</vt:lpstr>
      <vt:lpstr>Data Structures/Data Objects/Data Types</vt:lpstr>
      <vt:lpstr>Data Structures/Data Objects/Data Types</vt:lpstr>
      <vt:lpstr>Data Structures/Data Objects/Data Types</vt:lpstr>
      <vt:lpstr>Data Structures/Data Objects/Data Types</vt:lpstr>
      <vt:lpstr>Data Structures/Data Objects/Data Types</vt:lpstr>
      <vt:lpstr>Data Structures/Data Objects/Data Types Matrix</vt:lpstr>
      <vt:lpstr>Data Structures/Data Objects/Data Types</vt:lpstr>
      <vt:lpstr>PowerPoint Presentation</vt:lpstr>
      <vt:lpstr>PowerPoint Presentation</vt:lpstr>
      <vt:lpstr>PowerPoint Presentation</vt:lpstr>
      <vt:lpstr>Data Structures/Data Objects/Data Types</vt:lpstr>
      <vt:lpstr>Data Structures/Data Objects/Data Types</vt:lpstr>
      <vt:lpstr>Data Structures/Data Objects/Data Types</vt:lpstr>
      <vt:lpstr>Data Structures/Data Objects/Data Types</vt:lpstr>
      <vt:lpstr>PowerPoint Presentation</vt:lpstr>
      <vt:lpstr>Data Structures/Data Objects/Data Types</vt:lpstr>
      <vt:lpstr>PowerPoint Presentation</vt:lpstr>
      <vt:lpstr>PowerPoint Presentation</vt:lpstr>
      <vt:lpstr>PowerPoint Presentation</vt:lpstr>
      <vt:lpstr>Importing and Exporting Data in 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dc:title>
  <dc:creator>Academic Skills</dc:creator>
  <cp:lastModifiedBy>Sathya</cp:lastModifiedBy>
  <cp:revision>17</cp:revision>
  <dcterms:created xsi:type="dcterms:W3CDTF">2020-05-05T17:11:16Z</dcterms:created>
  <dcterms:modified xsi:type="dcterms:W3CDTF">2023-08-03T05:50:04Z</dcterms:modified>
  <cp:contentStatus/>
</cp:coreProperties>
</file>